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Roboto Condense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RobotoCondensed-bold.fntdata"/><Relationship Id="rId10" Type="http://schemas.openxmlformats.org/officeDocument/2006/relationships/slide" Target="slides/slide4.xml"/><Relationship Id="rId32" Type="http://schemas.openxmlformats.org/officeDocument/2006/relationships/font" Target="fonts/RobotoCondensed-regular.fntdata"/><Relationship Id="rId13" Type="http://schemas.openxmlformats.org/officeDocument/2006/relationships/slide" Target="slides/slide7.xml"/><Relationship Id="rId35" Type="http://schemas.openxmlformats.org/officeDocument/2006/relationships/font" Target="fonts/RobotoCondensed-boldItalic.fntdata"/><Relationship Id="rId12" Type="http://schemas.openxmlformats.org/officeDocument/2006/relationships/slide" Target="slides/slide6.xml"/><Relationship Id="rId34" Type="http://schemas.openxmlformats.org/officeDocument/2006/relationships/font" Target="fonts/RobotoCondense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87be994ba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587be994ba_3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87ef6ef2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587ef6ef2b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87ef6ef2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587ef6ef2b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87ef6ef2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587ef6ef2b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87be994ba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587be994ba_3_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87ef6ef2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587ef6ef2b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87ef6ef2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587ef6ef2b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87ef6ef2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587ef6ef2b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87ef6ef2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587ef6ef2b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87ef6ef2b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587ef6ef2b_1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87ef6ef2b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587ef6ef2b_4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87be994ba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587be994ba_3_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87ef6ef2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587ef6ef2b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87ef6ef2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587ef6ef2b_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87be994ba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587be994ba_3_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87be994ba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587be994ba_3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87ef6ef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587ef6ef2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87ef6ef2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587ef6ef2b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87be994ba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587be994ba_3_1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87be994ba_3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587be994ba_3_2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87ef6ef2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587ef6ef2b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2"/>
          </a:xfrm>
          <a:prstGeom prst="rect">
            <a:avLst/>
          </a:prstGeom>
          <a:noFill/>
          <a:ln>
            <a:noFill/>
          </a:ln>
        </p:spPr>
        <p:txBody>
          <a:bodyPr anchorCtr="0" anchor="ctr" bIns="22850" lIns="45725" spcFirstLastPara="1" rIns="45725" wrap="square" tIns="22850"/>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7" cy="319881"/>
          </a:xfrm>
          <a:prstGeom prst="rect">
            <a:avLst/>
          </a:prstGeom>
          <a:noFill/>
          <a:ln>
            <a:noFill/>
          </a:ln>
        </p:spPr>
        <p:txBody>
          <a:bodyPr anchorCtr="0" anchor="b" bIns="22850" lIns="45725" spcFirstLastPara="1" rIns="45725" wrap="square" tIns="22850"/>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7" cy="1975644"/>
          </a:xfrm>
          <a:prstGeom prst="rect">
            <a:avLst/>
          </a:prstGeom>
          <a:noFill/>
          <a:ln>
            <a:noFill/>
          </a:ln>
        </p:spPr>
        <p:txBody>
          <a:bodyPr anchorCtr="0" anchor="t" bIns="22850" lIns="45725" spcFirstLastPara="1" rIns="45725" wrap="square" tIns="22850"/>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6"/>
          </a:xfrm>
          <a:prstGeom prst="rect">
            <a:avLst/>
          </a:prstGeom>
          <a:noFill/>
          <a:ln>
            <a:noFill/>
          </a:ln>
        </p:spPr>
        <p:txBody>
          <a:bodyPr anchorCtr="0" anchor="t" bIns="22850" lIns="45725" spcFirstLastPara="1" rIns="45725" wrap="square" tIns="22850"/>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txBody>
          <a:bodyPr anchorCtr="0" anchor="t" bIns="22850" lIns="45725" spcFirstLastPara="1" rIns="45725" wrap="square" tIns="22850"/>
          <a:lstStyle>
            <a:lvl1pPr lvl="0" marR="0" rtl="0" algn="l">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lvl="2" marR="0" rtl="0" algn="l">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lvl="3"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lvl="4"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lvl="5"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lvl="6"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lvl="7"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lvl="8"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24.jpg"/><Relationship Id="rId5" Type="http://schemas.openxmlformats.org/officeDocument/2006/relationships/image" Target="../media/image18.jpg"/><Relationship Id="rId6"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20.jpg"/><Relationship Id="rId5"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29.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26.png"/><Relationship Id="rId5"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8" name="Shape 128"/>
        <p:cNvGrpSpPr/>
        <p:nvPr/>
      </p:nvGrpSpPr>
      <p:grpSpPr>
        <a:xfrm>
          <a:off x="0" y="0"/>
          <a:ext cx="0" cy="0"/>
          <a:chOff x="0" y="0"/>
          <a:chExt cx="0" cy="0"/>
        </a:xfrm>
      </p:grpSpPr>
      <p:grpSp>
        <p:nvGrpSpPr>
          <p:cNvPr id="129" name="Google Shape;129;p25"/>
          <p:cNvGrpSpPr/>
          <p:nvPr/>
        </p:nvGrpSpPr>
        <p:grpSpPr>
          <a:xfrm>
            <a:off x="1302364" y="1381268"/>
            <a:ext cx="6539271" cy="3402333"/>
            <a:chOff x="0" y="1412571"/>
            <a:chExt cx="17438056" cy="9072887"/>
          </a:xfrm>
        </p:grpSpPr>
        <p:sp>
          <p:nvSpPr>
            <p:cNvPr id="130" name="Google Shape;130;p25"/>
            <p:cNvSpPr txBox="1"/>
            <p:nvPr/>
          </p:nvSpPr>
          <p:spPr>
            <a:xfrm>
              <a:off x="0" y="2553340"/>
              <a:ext cx="17438056" cy="4357158"/>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b="1" lang="es-419" sz="6000">
                  <a:solidFill>
                    <a:srgbClr val="F2FAFF"/>
                  </a:solidFill>
                  <a:latin typeface="Roboto Condensed"/>
                  <a:ea typeface="Roboto Condensed"/>
                  <a:cs typeface="Roboto Condensed"/>
                  <a:sym typeface="Roboto Condensed"/>
                </a:rPr>
                <a:t>Reconocimiento facial</a:t>
              </a:r>
              <a:endParaRPr sz="6000"/>
            </a:p>
          </p:txBody>
        </p:sp>
        <p:sp>
          <p:nvSpPr>
            <p:cNvPr id="131" name="Google Shape;131;p25"/>
            <p:cNvSpPr txBox="1"/>
            <p:nvPr/>
          </p:nvSpPr>
          <p:spPr>
            <a:xfrm>
              <a:off x="1175161" y="8479058"/>
              <a:ext cx="15087600" cy="2006400"/>
            </a:xfrm>
            <a:prstGeom prst="rect">
              <a:avLst/>
            </a:prstGeom>
            <a:noFill/>
            <a:ln>
              <a:noFill/>
            </a:ln>
          </p:spPr>
          <p:txBody>
            <a:bodyPr anchorCtr="0" anchor="t" bIns="0" lIns="0" spcFirstLastPara="1" rIns="0" wrap="square" tIns="0">
              <a:noAutofit/>
            </a:bodyPr>
            <a:lstStyle/>
            <a:p>
              <a:pPr indent="0" lvl="0" marL="0" marR="0" rtl="0" algn="ctr">
                <a:lnSpc>
                  <a:spcPct val="145000"/>
                </a:lnSpc>
                <a:spcBef>
                  <a:spcPts val="0"/>
                </a:spcBef>
                <a:spcAft>
                  <a:spcPts val="0"/>
                </a:spcAft>
                <a:buNone/>
              </a:pPr>
              <a:r>
                <a:rPr lang="es-419" sz="1800">
                  <a:solidFill>
                    <a:srgbClr val="F2FAFF"/>
                  </a:solidFill>
                  <a:latin typeface="Roboto"/>
                  <a:ea typeface="Roboto"/>
                  <a:cs typeface="Roboto"/>
                  <a:sym typeface="Roboto"/>
                </a:rPr>
                <a:t>Daniel Hamilton-Smith</a:t>
              </a:r>
              <a:endParaRPr b="0" i="0" sz="1800" u="none" cap="none" strike="noStrike">
                <a:solidFill>
                  <a:srgbClr val="F2FAFF"/>
                </a:solidFill>
                <a:latin typeface="Roboto"/>
                <a:ea typeface="Roboto"/>
                <a:cs typeface="Roboto"/>
                <a:sym typeface="Roboto"/>
              </a:endParaRPr>
            </a:p>
            <a:p>
              <a:pPr indent="0" lvl="0" marL="0" rtl="0" algn="ctr">
                <a:lnSpc>
                  <a:spcPct val="145000"/>
                </a:lnSpc>
                <a:spcBef>
                  <a:spcPts val="0"/>
                </a:spcBef>
                <a:spcAft>
                  <a:spcPts val="0"/>
                </a:spcAft>
                <a:buClr>
                  <a:schemeClr val="dk1"/>
                </a:buClr>
                <a:buFont typeface="Arial"/>
                <a:buNone/>
              </a:pPr>
              <a:r>
                <a:rPr lang="es-419" sz="1800">
                  <a:solidFill>
                    <a:srgbClr val="F2FAFF"/>
                  </a:solidFill>
                  <a:latin typeface="Roboto"/>
                  <a:ea typeface="Roboto"/>
                  <a:cs typeface="Roboto"/>
                  <a:sym typeface="Roboto"/>
                </a:rPr>
                <a:t>Andres Camilo Muñoz</a:t>
              </a:r>
              <a:endParaRPr sz="1800">
                <a:solidFill>
                  <a:srgbClr val="F2FAFF"/>
                </a:solidFill>
                <a:latin typeface="Roboto"/>
                <a:ea typeface="Roboto"/>
                <a:cs typeface="Roboto"/>
                <a:sym typeface="Roboto"/>
              </a:endParaRPr>
            </a:p>
          </p:txBody>
        </p:sp>
        <p:sp>
          <p:nvSpPr>
            <p:cNvPr id="132" name="Google Shape;132;p25"/>
            <p:cNvSpPr/>
            <p:nvPr/>
          </p:nvSpPr>
          <p:spPr>
            <a:xfrm>
              <a:off x="1509557" y="1412571"/>
              <a:ext cx="14457396" cy="110090"/>
            </a:xfrm>
            <a:prstGeom prst="rect">
              <a:avLst/>
            </a:prstGeom>
            <a:solidFill>
              <a:srgbClr val="F2FA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 name="Google Shape;133;p25"/>
            <p:cNvSpPr/>
            <p:nvPr/>
          </p:nvSpPr>
          <p:spPr>
            <a:xfrm>
              <a:off x="1509557" y="7731486"/>
              <a:ext cx="14457396" cy="110090"/>
            </a:xfrm>
            <a:prstGeom prst="rect">
              <a:avLst/>
            </a:prstGeom>
            <a:solidFill>
              <a:srgbClr val="F2FA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7" name="Shape 227"/>
        <p:cNvGrpSpPr/>
        <p:nvPr/>
      </p:nvGrpSpPr>
      <p:grpSpPr>
        <a:xfrm>
          <a:off x="0" y="0"/>
          <a:ext cx="0" cy="0"/>
          <a:chOff x="0" y="0"/>
          <a:chExt cx="0" cy="0"/>
        </a:xfrm>
      </p:grpSpPr>
      <p:grpSp>
        <p:nvGrpSpPr>
          <p:cNvPr id="228" name="Google Shape;228;p34"/>
          <p:cNvGrpSpPr/>
          <p:nvPr/>
        </p:nvGrpSpPr>
        <p:grpSpPr>
          <a:xfrm>
            <a:off x="514350" y="240753"/>
            <a:ext cx="3480863" cy="3786457"/>
            <a:chOff x="0" y="-1377063"/>
            <a:chExt cx="9282300" cy="10097218"/>
          </a:xfrm>
        </p:grpSpPr>
        <p:sp>
          <p:nvSpPr>
            <p:cNvPr id="229" name="Google Shape;229;p34"/>
            <p:cNvSpPr txBox="1"/>
            <p:nvPr/>
          </p:nvSpPr>
          <p:spPr>
            <a:xfrm>
              <a:off x="0" y="-1377063"/>
              <a:ext cx="9282300" cy="137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4000">
                  <a:solidFill>
                    <a:srgbClr val="F2FAFF"/>
                  </a:solidFill>
                  <a:latin typeface="Roboto Condensed"/>
                  <a:ea typeface="Roboto Condensed"/>
                  <a:cs typeface="Roboto Condensed"/>
                  <a:sym typeface="Roboto Condensed"/>
                </a:rPr>
                <a:t>Método 1</a:t>
              </a:r>
              <a:endParaRPr sz="4000"/>
            </a:p>
          </p:txBody>
        </p:sp>
        <p:sp>
          <p:nvSpPr>
            <p:cNvPr id="230" name="Google Shape;230;p34"/>
            <p:cNvSpPr txBox="1"/>
            <p:nvPr/>
          </p:nvSpPr>
          <p:spPr>
            <a:xfrm>
              <a:off x="0" y="1830861"/>
              <a:ext cx="9282300" cy="2163300"/>
            </a:xfrm>
            <a:prstGeom prst="rect">
              <a:avLst/>
            </a:prstGeom>
            <a:noFill/>
            <a:ln>
              <a:noFill/>
            </a:ln>
          </p:spPr>
          <p:txBody>
            <a:bodyPr anchorCtr="0" anchor="t" bIns="0" lIns="0" spcFirstLastPara="1" rIns="0" wrap="square" tIns="0">
              <a:noAutofit/>
            </a:bodyPr>
            <a:lstStyle/>
            <a:p>
              <a:pPr indent="0" lvl="0" marL="0" rtl="0" algn="l">
                <a:lnSpc>
                  <a:spcPct val="139978"/>
                </a:lnSpc>
                <a:spcBef>
                  <a:spcPts val="0"/>
                </a:spcBef>
                <a:spcAft>
                  <a:spcPts val="0"/>
                </a:spcAft>
                <a:buNone/>
              </a:pPr>
              <a:r>
                <a:rPr b="1" lang="es-419" sz="3000">
                  <a:solidFill>
                    <a:srgbClr val="FFFFFF"/>
                  </a:solidFill>
                  <a:latin typeface="Roboto Condensed"/>
                  <a:ea typeface="Roboto Condensed"/>
                  <a:cs typeface="Roboto Condensed"/>
                  <a:sym typeface="Roboto Condensed"/>
                </a:rPr>
                <a:t>Cambio de color</a:t>
              </a:r>
              <a:endParaRPr sz="3000">
                <a:solidFill>
                  <a:srgbClr val="FFFFFF"/>
                </a:solidFill>
                <a:latin typeface="Roboto Condensed"/>
                <a:ea typeface="Roboto Condensed"/>
                <a:cs typeface="Roboto Condensed"/>
                <a:sym typeface="Roboto Condensed"/>
              </a:endParaRPr>
            </a:p>
            <a:p>
              <a:pPr indent="0" lvl="0" marL="0" marR="0" rtl="0" algn="l">
                <a:lnSpc>
                  <a:spcPct val="145000"/>
                </a:lnSpc>
                <a:spcBef>
                  <a:spcPts val="0"/>
                </a:spcBef>
                <a:spcAft>
                  <a:spcPts val="0"/>
                </a:spcAft>
                <a:buNone/>
              </a:pPr>
              <a:r>
                <a:t/>
              </a:r>
              <a:endParaRPr b="1" sz="3000">
                <a:solidFill>
                  <a:srgbClr val="F2FAFF"/>
                </a:solidFill>
                <a:latin typeface="Roboto Condensed"/>
                <a:ea typeface="Roboto Condensed"/>
                <a:cs typeface="Roboto Condensed"/>
                <a:sym typeface="Roboto Condensed"/>
              </a:endParaRPr>
            </a:p>
          </p:txBody>
        </p:sp>
        <p:sp>
          <p:nvSpPr>
            <p:cNvPr id="231" name="Google Shape;231;p34"/>
            <p:cNvSpPr txBox="1"/>
            <p:nvPr/>
          </p:nvSpPr>
          <p:spPr>
            <a:xfrm>
              <a:off x="0" y="3525655"/>
              <a:ext cx="9282300" cy="51945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1000"/>
                </a:spcAft>
                <a:buSzPts val="1100"/>
                <a:buNone/>
              </a:pPr>
              <a:r>
                <a:rPr lang="es-419" sz="2500">
                  <a:solidFill>
                    <a:srgbClr val="FFFFFF"/>
                  </a:solidFill>
                </a:rPr>
                <a:t>Reducción de detalles a dos valores (1 y 0)</a:t>
              </a:r>
              <a:endParaRPr sz="2500">
                <a:solidFill>
                  <a:srgbClr val="FFFFFF"/>
                </a:solidFill>
              </a:endParaRPr>
            </a:p>
          </p:txBody>
        </p:sp>
      </p:grpSp>
      <p:pic>
        <p:nvPicPr>
          <p:cNvPr id="232" name="Google Shape;232;p34"/>
          <p:cNvPicPr preferRelativeResize="0"/>
          <p:nvPr/>
        </p:nvPicPr>
        <p:blipFill rotWithShape="1">
          <a:blip r:embed="rId4">
            <a:alphaModFix/>
          </a:blip>
          <a:srcRect b="21689" l="28099" r="39108" t="50000"/>
          <a:stretch/>
        </p:blipFill>
        <p:spPr>
          <a:xfrm>
            <a:off x="4738600" y="1564975"/>
            <a:ext cx="4148399" cy="2013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6" name="Shape 236"/>
        <p:cNvGrpSpPr/>
        <p:nvPr/>
      </p:nvGrpSpPr>
      <p:grpSpPr>
        <a:xfrm>
          <a:off x="0" y="0"/>
          <a:ext cx="0" cy="0"/>
          <a:chOff x="0" y="0"/>
          <a:chExt cx="0" cy="0"/>
        </a:xfrm>
      </p:grpSpPr>
      <p:grpSp>
        <p:nvGrpSpPr>
          <p:cNvPr id="237" name="Google Shape;237;p35"/>
          <p:cNvGrpSpPr/>
          <p:nvPr/>
        </p:nvGrpSpPr>
        <p:grpSpPr>
          <a:xfrm>
            <a:off x="514350" y="240749"/>
            <a:ext cx="7967745" cy="2582613"/>
            <a:chOff x="0" y="-1377063"/>
            <a:chExt cx="17220111" cy="6886968"/>
          </a:xfrm>
        </p:grpSpPr>
        <p:sp>
          <p:nvSpPr>
            <p:cNvPr id="238" name="Google Shape;238;p35"/>
            <p:cNvSpPr txBox="1"/>
            <p:nvPr/>
          </p:nvSpPr>
          <p:spPr>
            <a:xfrm>
              <a:off x="0" y="-1377063"/>
              <a:ext cx="9282300" cy="137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4000">
                  <a:solidFill>
                    <a:srgbClr val="F2FAFF"/>
                  </a:solidFill>
                  <a:latin typeface="Roboto Condensed"/>
                  <a:ea typeface="Roboto Condensed"/>
                  <a:cs typeface="Roboto Condensed"/>
                  <a:sym typeface="Roboto Condensed"/>
                </a:rPr>
                <a:t>Método 1</a:t>
              </a:r>
              <a:endParaRPr sz="4000"/>
            </a:p>
          </p:txBody>
        </p:sp>
        <p:sp>
          <p:nvSpPr>
            <p:cNvPr id="239" name="Google Shape;239;p35"/>
            <p:cNvSpPr txBox="1"/>
            <p:nvPr/>
          </p:nvSpPr>
          <p:spPr>
            <a:xfrm>
              <a:off x="0" y="1363928"/>
              <a:ext cx="9282300" cy="2163300"/>
            </a:xfrm>
            <a:prstGeom prst="rect">
              <a:avLst/>
            </a:prstGeom>
            <a:noFill/>
            <a:ln>
              <a:noFill/>
            </a:ln>
          </p:spPr>
          <p:txBody>
            <a:bodyPr anchorCtr="0" anchor="t" bIns="0" lIns="0" spcFirstLastPara="1" rIns="0" wrap="square" tIns="0">
              <a:noAutofit/>
            </a:bodyPr>
            <a:lstStyle/>
            <a:p>
              <a:pPr indent="0" lvl="0" marL="0" rtl="0" algn="l">
                <a:lnSpc>
                  <a:spcPct val="139978"/>
                </a:lnSpc>
                <a:spcBef>
                  <a:spcPts val="0"/>
                </a:spcBef>
                <a:spcAft>
                  <a:spcPts val="0"/>
                </a:spcAft>
                <a:buNone/>
              </a:pPr>
              <a:r>
                <a:rPr b="1" lang="es-419" sz="3000">
                  <a:solidFill>
                    <a:srgbClr val="FFFFFF"/>
                  </a:solidFill>
                  <a:latin typeface="Roboto Condensed"/>
                  <a:ea typeface="Roboto Condensed"/>
                  <a:cs typeface="Roboto Condensed"/>
                  <a:sym typeface="Roboto Condensed"/>
                </a:rPr>
                <a:t>Búsqueda</a:t>
              </a:r>
              <a:r>
                <a:rPr b="1" lang="es-419" sz="3000">
                  <a:solidFill>
                    <a:srgbClr val="FFFFFF"/>
                  </a:solidFill>
                  <a:latin typeface="Roboto Condensed"/>
                  <a:ea typeface="Roboto Condensed"/>
                  <a:cs typeface="Roboto Condensed"/>
                  <a:sym typeface="Roboto Condensed"/>
                </a:rPr>
                <a:t> de </a:t>
              </a:r>
              <a:r>
                <a:rPr b="1" lang="es-419" sz="3000">
                  <a:solidFill>
                    <a:srgbClr val="FFFFFF"/>
                  </a:solidFill>
                  <a:latin typeface="Roboto Condensed"/>
                  <a:ea typeface="Roboto Condensed"/>
                  <a:cs typeface="Roboto Condensed"/>
                  <a:sym typeface="Roboto Condensed"/>
                </a:rPr>
                <a:t>óvalo</a:t>
              </a:r>
              <a:endParaRPr sz="3000">
                <a:solidFill>
                  <a:srgbClr val="FFFFFF"/>
                </a:solidFill>
                <a:latin typeface="Roboto Condensed"/>
                <a:ea typeface="Roboto Condensed"/>
                <a:cs typeface="Roboto Condensed"/>
                <a:sym typeface="Roboto Condensed"/>
              </a:endParaRPr>
            </a:p>
            <a:p>
              <a:pPr indent="0" lvl="0" marL="0" marR="0" rtl="0" algn="l">
                <a:lnSpc>
                  <a:spcPct val="145000"/>
                </a:lnSpc>
                <a:spcBef>
                  <a:spcPts val="0"/>
                </a:spcBef>
                <a:spcAft>
                  <a:spcPts val="0"/>
                </a:spcAft>
                <a:buNone/>
              </a:pPr>
              <a:r>
                <a:t/>
              </a:r>
              <a:endParaRPr b="1" sz="3000">
                <a:solidFill>
                  <a:srgbClr val="F2FAFF"/>
                </a:solidFill>
                <a:latin typeface="Roboto Condensed"/>
                <a:ea typeface="Roboto Condensed"/>
                <a:cs typeface="Roboto Condensed"/>
                <a:sym typeface="Roboto Condensed"/>
              </a:endParaRPr>
            </a:p>
          </p:txBody>
        </p:sp>
        <p:sp>
          <p:nvSpPr>
            <p:cNvPr id="240" name="Google Shape;240;p35"/>
            <p:cNvSpPr txBox="1"/>
            <p:nvPr/>
          </p:nvSpPr>
          <p:spPr>
            <a:xfrm>
              <a:off x="7937811" y="899205"/>
              <a:ext cx="9282300" cy="46107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000"/>
                </a:spcAft>
                <a:buSzPts val="1100"/>
                <a:buNone/>
              </a:pPr>
              <a:r>
                <a:rPr lang="es-419" sz="2500">
                  <a:solidFill>
                    <a:srgbClr val="FFFFFF"/>
                  </a:solidFill>
                </a:rPr>
                <a:t>Cambia ancho, alto y </a:t>
              </a:r>
              <a:r>
                <a:rPr lang="es-419" sz="2500">
                  <a:solidFill>
                    <a:srgbClr val="FFFFFF"/>
                  </a:solidFill>
                </a:rPr>
                <a:t>posición</a:t>
              </a:r>
              <a:r>
                <a:rPr lang="es-419" sz="2500">
                  <a:solidFill>
                    <a:srgbClr val="FFFFFF"/>
                  </a:solidFill>
                </a:rPr>
                <a:t>.</a:t>
              </a:r>
              <a:endParaRPr sz="2500">
                <a:solidFill>
                  <a:srgbClr val="FFFFFF"/>
                </a:solidFill>
              </a:endParaRPr>
            </a:p>
          </p:txBody>
        </p:sp>
      </p:grpSp>
      <p:pic>
        <p:nvPicPr>
          <p:cNvPr id="241" name="Google Shape;241;p35"/>
          <p:cNvPicPr preferRelativeResize="0"/>
          <p:nvPr/>
        </p:nvPicPr>
        <p:blipFill rotWithShape="1">
          <a:blip r:embed="rId4">
            <a:alphaModFix/>
          </a:blip>
          <a:srcRect b="21691" l="19388" r="24959" t="44251"/>
          <a:stretch/>
        </p:blipFill>
        <p:spPr>
          <a:xfrm>
            <a:off x="892300" y="2443225"/>
            <a:ext cx="7211852" cy="2481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5" name="Shape 245"/>
        <p:cNvGrpSpPr/>
        <p:nvPr/>
      </p:nvGrpSpPr>
      <p:grpSpPr>
        <a:xfrm>
          <a:off x="0" y="0"/>
          <a:ext cx="0" cy="0"/>
          <a:chOff x="0" y="0"/>
          <a:chExt cx="0" cy="0"/>
        </a:xfrm>
      </p:grpSpPr>
      <p:grpSp>
        <p:nvGrpSpPr>
          <p:cNvPr id="246" name="Google Shape;246;p36"/>
          <p:cNvGrpSpPr/>
          <p:nvPr/>
        </p:nvGrpSpPr>
        <p:grpSpPr>
          <a:xfrm>
            <a:off x="514350" y="240749"/>
            <a:ext cx="4294920" cy="3862991"/>
            <a:chOff x="0" y="-1377063"/>
            <a:chExt cx="9282300" cy="10301309"/>
          </a:xfrm>
        </p:grpSpPr>
        <p:sp>
          <p:nvSpPr>
            <p:cNvPr id="247" name="Google Shape;247;p36"/>
            <p:cNvSpPr txBox="1"/>
            <p:nvPr/>
          </p:nvSpPr>
          <p:spPr>
            <a:xfrm>
              <a:off x="0" y="-1377063"/>
              <a:ext cx="9282300" cy="137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4000">
                  <a:solidFill>
                    <a:srgbClr val="F2FAFF"/>
                  </a:solidFill>
                  <a:latin typeface="Roboto Condensed"/>
                  <a:ea typeface="Roboto Condensed"/>
                  <a:cs typeface="Roboto Condensed"/>
                  <a:sym typeface="Roboto Condensed"/>
                </a:rPr>
                <a:t>Método 1</a:t>
              </a:r>
              <a:endParaRPr sz="4000"/>
            </a:p>
          </p:txBody>
        </p:sp>
        <p:sp>
          <p:nvSpPr>
            <p:cNvPr id="248" name="Google Shape;248;p36"/>
            <p:cNvSpPr txBox="1"/>
            <p:nvPr/>
          </p:nvSpPr>
          <p:spPr>
            <a:xfrm>
              <a:off x="0" y="1363928"/>
              <a:ext cx="9282300" cy="2163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s-419" sz="3000">
                  <a:solidFill>
                    <a:srgbClr val="FFFFFF"/>
                  </a:solidFill>
                  <a:latin typeface="Roboto Condensed"/>
                  <a:ea typeface="Roboto Condensed"/>
                  <a:cs typeface="Roboto Condensed"/>
                  <a:sym typeface="Roboto Condensed"/>
                </a:rPr>
                <a:t>Resta </a:t>
              </a:r>
              <a:r>
                <a:rPr b="1" lang="es-419" sz="3000">
                  <a:solidFill>
                    <a:srgbClr val="FFFFFF"/>
                  </a:solidFill>
                  <a:latin typeface="Roboto Condensed"/>
                  <a:ea typeface="Roboto Condensed"/>
                  <a:cs typeface="Roboto Condensed"/>
                  <a:sym typeface="Roboto Condensed"/>
                </a:rPr>
                <a:t>óvalo</a:t>
              </a:r>
              <a:r>
                <a:rPr b="1" lang="es-419" sz="3000">
                  <a:solidFill>
                    <a:srgbClr val="FFFFFF"/>
                  </a:solidFill>
                  <a:latin typeface="Roboto Condensed"/>
                  <a:ea typeface="Roboto Condensed"/>
                  <a:cs typeface="Roboto Condensed"/>
                  <a:sym typeface="Roboto Condensed"/>
                </a:rPr>
                <a:t> a imagen original</a:t>
              </a:r>
              <a:endParaRPr sz="3000">
                <a:solidFill>
                  <a:srgbClr val="FFFFFF"/>
                </a:solidFill>
                <a:latin typeface="Roboto Condensed"/>
                <a:ea typeface="Roboto Condensed"/>
                <a:cs typeface="Roboto Condensed"/>
                <a:sym typeface="Roboto Condensed"/>
              </a:endParaRPr>
            </a:p>
            <a:p>
              <a:pPr indent="0" lvl="0" marL="0" marR="0" rtl="0" algn="l">
                <a:lnSpc>
                  <a:spcPct val="145000"/>
                </a:lnSpc>
                <a:spcBef>
                  <a:spcPts val="0"/>
                </a:spcBef>
                <a:spcAft>
                  <a:spcPts val="0"/>
                </a:spcAft>
                <a:buNone/>
              </a:pPr>
              <a:r>
                <a:t/>
              </a:r>
              <a:endParaRPr b="1" sz="3000">
                <a:solidFill>
                  <a:srgbClr val="F2FAFF"/>
                </a:solidFill>
                <a:latin typeface="Roboto Condensed"/>
                <a:ea typeface="Roboto Condensed"/>
                <a:cs typeface="Roboto Condensed"/>
                <a:sym typeface="Roboto Condensed"/>
              </a:endParaRPr>
            </a:p>
          </p:txBody>
        </p:sp>
        <p:sp>
          <p:nvSpPr>
            <p:cNvPr id="249" name="Google Shape;249;p36"/>
            <p:cNvSpPr txBox="1"/>
            <p:nvPr/>
          </p:nvSpPr>
          <p:spPr>
            <a:xfrm>
              <a:off x="0" y="5130746"/>
              <a:ext cx="9282300" cy="3793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000"/>
                </a:spcAft>
                <a:buSzPts val="1100"/>
                <a:buNone/>
              </a:pPr>
              <a:r>
                <a:rPr lang="es-419" sz="2500">
                  <a:solidFill>
                    <a:srgbClr val="FFFFFF"/>
                  </a:solidFill>
                </a:rPr>
                <a:t>Imagen aproximada del rostro del cliente</a:t>
              </a:r>
              <a:endParaRPr sz="2500">
                <a:solidFill>
                  <a:srgbClr val="FFFFFF"/>
                </a:solidFill>
              </a:endParaRPr>
            </a:p>
          </p:txBody>
        </p:sp>
      </p:grpSp>
      <p:pic>
        <p:nvPicPr>
          <p:cNvPr id="250" name="Google Shape;250;p36"/>
          <p:cNvPicPr preferRelativeResize="0"/>
          <p:nvPr/>
        </p:nvPicPr>
        <p:blipFill>
          <a:blip r:embed="rId4">
            <a:alphaModFix/>
          </a:blip>
          <a:stretch>
            <a:fillRect/>
          </a:stretch>
        </p:blipFill>
        <p:spPr>
          <a:xfrm>
            <a:off x="5580450" y="729662"/>
            <a:ext cx="2682825" cy="368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37"/>
          <p:cNvSpPr txBox="1"/>
          <p:nvPr/>
        </p:nvSpPr>
        <p:spPr>
          <a:xfrm>
            <a:off x="687855" y="4812066"/>
            <a:ext cx="8253726" cy="138112"/>
          </a:xfrm>
          <a:prstGeom prst="rect">
            <a:avLst/>
          </a:prstGeom>
          <a:noFill/>
          <a:ln>
            <a:noFill/>
          </a:ln>
        </p:spPr>
        <p:txBody>
          <a:bodyPr anchorCtr="0" anchor="t" bIns="0" lIns="0" spcFirstLastPara="1" rIns="0" wrap="square" tIns="0">
            <a:noAutofit/>
          </a:bodyPr>
          <a:lstStyle/>
          <a:p>
            <a:pPr indent="0" lvl="0" marL="0" marR="0" rtl="0" algn="r">
              <a:lnSpc>
                <a:spcPct val="145000"/>
              </a:lnSpc>
              <a:spcBef>
                <a:spcPts val="0"/>
              </a:spcBef>
              <a:spcAft>
                <a:spcPts val="0"/>
              </a:spcAft>
              <a:buNone/>
            </a:pPr>
            <a:r>
              <a:rPr b="0" i="0" lang="es-419" sz="800" u="none" cap="none" strike="noStrike">
                <a:solidFill>
                  <a:srgbClr val="F2FAFF"/>
                </a:solidFill>
                <a:latin typeface="Roboto"/>
                <a:ea typeface="Roboto"/>
                <a:cs typeface="Roboto"/>
                <a:sym typeface="Roboto"/>
              </a:rPr>
              <a:t>Pixelast | Design and Tech</a:t>
            </a:r>
            <a:endParaRPr sz="700"/>
          </a:p>
        </p:txBody>
      </p:sp>
      <p:grpSp>
        <p:nvGrpSpPr>
          <p:cNvPr id="256" name="Google Shape;256;p37"/>
          <p:cNvGrpSpPr/>
          <p:nvPr/>
        </p:nvGrpSpPr>
        <p:grpSpPr>
          <a:xfrm>
            <a:off x="426800" y="305584"/>
            <a:ext cx="4367938" cy="1048809"/>
            <a:chOff x="-233467" y="-556708"/>
            <a:chExt cx="11647833" cy="2796824"/>
          </a:xfrm>
        </p:grpSpPr>
        <p:sp>
          <p:nvSpPr>
            <p:cNvPr id="257" name="Google Shape;257;p37"/>
            <p:cNvSpPr txBox="1"/>
            <p:nvPr/>
          </p:nvSpPr>
          <p:spPr>
            <a:xfrm>
              <a:off x="-233467" y="-556708"/>
              <a:ext cx="9970800" cy="1137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4000">
                  <a:solidFill>
                    <a:srgbClr val="F2FAFF"/>
                  </a:solidFill>
                  <a:latin typeface="Roboto Condensed"/>
                  <a:ea typeface="Roboto Condensed"/>
                  <a:cs typeface="Roboto Condensed"/>
                  <a:sym typeface="Roboto Condensed"/>
                </a:rPr>
                <a:t>Método</a:t>
              </a:r>
              <a:r>
                <a:rPr b="1" lang="es-419" sz="4000">
                  <a:solidFill>
                    <a:srgbClr val="F2FAFF"/>
                  </a:solidFill>
                  <a:latin typeface="Roboto Condensed"/>
                  <a:ea typeface="Roboto Condensed"/>
                  <a:cs typeface="Roboto Condensed"/>
                  <a:sym typeface="Roboto Condensed"/>
                </a:rPr>
                <a:t> 2</a:t>
              </a:r>
              <a:endParaRPr sz="4000"/>
            </a:p>
          </p:txBody>
        </p:sp>
        <p:sp>
          <p:nvSpPr>
            <p:cNvPr id="258" name="Google Shape;258;p37"/>
            <p:cNvSpPr txBox="1"/>
            <p:nvPr/>
          </p:nvSpPr>
          <p:spPr>
            <a:xfrm>
              <a:off x="-83133" y="1494016"/>
              <a:ext cx="11497500" cy="746100"/>
            </a:xfrm>
            <a:prstGeom prst="rect">
              <a:avLst/>
            </a:prstGeom>
            <a:noFill/>
            <a:ln>
              <a:noFill/>
            </a:ln>
          </p:spPr>
          <p:txBody>
            <a:bodyPr anchorCtr="0" anchor="t" bIns="0" lIns="0" spcFirstLastPara="1" rIns="0" wrap="square" tIns="0">
              <a:noAutofit/>
            </a:bodyPr>
            <a:lstStyle/>
            <a:p>
              <a:pPr indent="0" lvl="0" marL="0" marR="0" rtl="0" algn="l">
                <a:lnSpc>
                  <a:spcPct val="145000"/>
                </a:lnSpc>
                <a:spcBef>
                  <a:spcPts val="0"/>
                </a:spcBef>
                <a:spcAft>
                  <a:spcPts val="0"/>
                </a:spcAft>
                <a:buNone/>
              </a:pPr>
              <a:r>
                <a:t/>
              </a:r>
              <a:endParaRPr sz="700"/>
            </a:p>
          </p:txBody>
        </p:sp>
      </p:grpSp>
      <p:pic>
        <p:nvPicPr>
          <p:cNvPr id="259" name="Google Shape;259;p37"/>
          <p:cNvPicPr preferRelativeResize="0"/>
          <p:nvPr/>
        </p:nvPicPr>
        <p:blipFill>
          <a:blip r:embed="rId4">
            <a:alphaModFix/>
          </a:blip>
          <a:stretch>
            <a:fillRect/>
          </a:stretch>
        </p:blipFill>
        <p:spPr>
          <a:xfrm>
            <a:off x="3020898" y="732225"/>
            <a:ext cx="2889850" cy="3853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38"/>
          <p:cNvSpPr txBox="1"/>
          <p:nvPr/>
        </p:nvSpPr>
        <p:spPr>
          <a:xfrm>
            <a:off x="687855" y="4812066"/>
            <a:ext cx="8253600" cy="138000"/>
          </a:xfrm>
          <a:prstGeom prst="rect">
            <a:avLst/>
          </a:prstGeom>
          <a:noFill/>
          <a:ln>
            <a:noFill/>
          </a:ln>
        </p:spPr>
        <p:txBody>
          <a:bodyPr anchorCtr="0" anchor="t" bIns="0" lIns="0" spcFirstLastPara="1" rIns="0" wrap="square" tIns="0">
            <a:noAutofit/>
          </a:bodyPr>
          <a:lstStyle/>
          <a:p>
            <a:pPr indent="0" lvl="0" marL="0" marR="0" rtl="0" algn="r">
              <a:lnSpc>
                <a:spcPct val="145000"/>
              </a:lnSpc>
              <a:spcBef>
                <a:spcPts val="0"/>
              </a:spcBef>
              <a:spcAft>
                <a:spcPts val="0"/>
              </a:spcAft>
              <a:buNone/>
            </a:pPr>
            <a:r>
              <a:rPr b="0" i="0" lang="es-419" sz="800" u="none" cap="none" strike="noStrike">
                <a:solidFill>
                  <a:srgbClr val="F2FAFF"/>
                </a:solidFill>
                <a:latin typeface="Roboto"/>
                <a:ea typeface="Roboto"/>
                <a:cs typeface="Roboto"/>
                <a:sym typeface="Roboto"/>
              </a:rPr>
              <a:t>Pixelast | Design and Tech</a:t>
            </a:r>
            <a:endParaRPr sz="700"/>
          </a:p>
        </p:txBody>
      </p:sp>
      <p:grpSp>
        <p:nvGrpSpPr>
          <p:cNvPr id="265" name="Google Shape;265;p38"/>
          <p:cNvGrpSpPr/>
          <p:nvPr/>
        </p:nvGrpSpPr>
        <p:grpSpPr>
          <a:xfrm>
            <a:off x="368050" y="503634"/>
            <a:ext cx="4457862" cy="926959"/>
            <a:chOff x="-390133" y="-28575"/>
            <a:chExt cx="11887633" cy="2471891"/>
          </a:xfrm>
        </p:grpSpPr>
        <p:sp>
          <p:nvSpPr>
            <p:cNvPr id="266" name="Google Shape;266;p38"/>
            <p:cNvSpPr txBox="1"/>
            <p:nvPr/>
          </p:nvSpPr>
          <p:spPr>
            <a:xfrm>
              <a:off x="-390133" y="-28575"/>
              <a:ext cx="9970800" cy="1137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2800">
                  <a:solidFill>
                    <a:srgbClr val="F2FAFF"/>
                  </a:solidFill>
                  <a:latin typeface="Roboto Condensed"/>
                  <a:ea typeface="Roboto Condensed"/>
                  <a:cs typeface="Roboto Condensed"/>
                  <a:sym typeface="Roboto Condensed"/>
                </a:rPr>
                <a:t>Encontrar formas</a:t>
              </a:r>
              <a:endParaRPr sz="700"/>
            </a:p>
          </p:txBody>
        </p:sp>
        <p:sp>
          <p:nvSpPr>
            <p:cNvPr id="267" name="Google Shape;267;p38"/>
            <p:cNvSpPr txBox="1"/>
            <p:nvPr/>
          </p:nvSpPr>
          <p:spPr>
            <a:xfrm>
              <a:off x="0" y="1697216"/>
              <a:ext cx="11497500" cy="746100"/>
            </a:xfrm>
            <a:prstGeom prst="rect">
              <a:avLst/>
            </a:prstGeom>
            <a:noFill/>
            <a:ln>
              <a:noFill/>
            </a:ln>
          </p:spPr>
          <p:txBody>
            <a:bodyPr anchorCtr="0" anchor="t" bIns="0" lIns="0" spcFirstLastPara="1" rIns="0" wrap="square" tIns="0">
              <a:noAutofit/>
            </a:bodyPr>
            <a:lstStyle/>
            <a:p>
              <a:pPr indent="0" lvl="0" marL="0" marR="0" rtl="0" algn="l">
                <a:lnSpc>
                  <a:spcPct val="145000"/>
                </a:lnSpc>
                <a:spcBef>
                  <a:spcPts val="0"/>
                </a:spcBef>
                <a:spcAft>
                  <a:spcPts val="0"/>
                </a:spcAft>
                <a:buNone/>
              </a:pPr>
              <a:r>
                <a:t/>
              </a:r>
              <a:endParaRPr sz="700"/>
            </a:p>
          </p:txBody>
        </p:sp>
      </p:grpSp>
      <p:pic>
        <p:nvPicPr>
          <p:cNvPr id="268" name="Google Shape;268;p38"/>
          <p:cNvPicPr preferRelativeResize="0"/>
          <p:nvPr/>
        </p:nvPicPr>
        <p:blipFill>
          <a:blip r:embed="rId4">
            <a:alphaModFix/>
          </a:blip>
          <a:stretch>
            <a:fillRect/>
          </a:stretch>
        </p:blipFill>
        <p:spPr>
          <a:xfrm>
            <a:off x="368050" y="1022650"/>
            <a:ext cx="2476824" cy="3302426"/>
          </a:xfrm>
          <a:prstGeom prst="rect">
            <a:avLst/>
          </a:prstGeom>
          <a:noFill/>
          <a:ln>
            <a:noFill/>
          </a:ln>
        </p:spPr>
      </p:pic>
      <p:pic>
        <p:nvPicPr>
          <p:cNvPr id="269" name="Google Shape;269;p38"/>
          <p:cNvPicPr preferRelativeResize="0"/>
          <p:nvPr/>
        </p:nvPicPr>
        <p:blipFill>
          <a:blip r:embed="rId5">
            <a:alphaModFix/>
          </a:blip>
          <a:stretch>
            <a:fillRect/>
          </a:stretch>
        </p:blipFill>
        <p:spPr>
          <a:xfrm>
            <a:off x="3174100" y="1022625"/>
            <a:ext cx="2476824" cy="3302464"/>
          </a:xfrm>
          <a:prstGeom prst="rect">
            <a:avLst/>
          </a:prstGeom>
          <a:noFill/>
          <a:ln>
            <a:noFill/>
          </a:ln>
        </p:spPr>
      </p:pic>
      <p:pic>
        <p:nvPicPr>
          <p:cNvPr id="270" name="Google Shape;270;p38"/>
          <p:cNvPicPr preferRelativeResize="0"/>
          <p:nvPr/>
        </p:nvPicPr>
        <p:blipFill>
          <a:blip r:embed="rId6">
            <a:alphaModFix/>
          </a:blip>
          <a:stretch>
            <a:fillRect/>
          </a:stretch>
        </p:blipFill>
        <p:spPr>
          <a:xfrm>
            <a:off x="5980150" y="1060375"/>
            <a:ext cx="2476824" cy="3302403"/>
          </a:xfrm>
          <a:prstGeom prst="rect">
            <a:avLst/>
          </a:prstGeom>
          <a:noFill/>
          <a:ln>
            <a:noFill/>
          </a:ln>
        </p:spPr>
      </p:pic>
      <p:sp>
        <p:nvSpPr>
          <p:cNvPr id="271" name="Google Shape;271;p38"/>
          <p:cNvSpPr txBox="1"/>
          <p:nvPr/>
        </p:nvSpPr>
        <p:spPr>
          <a:xfrm>
            <a:off x="498450" y="4314950"/>
            <a:ext cx="1700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rgbClr val="FFFFFF"/>
                </a:solidFill>
                <a:latin typeface="Calibri"/>
                <a:ea typeface="Calibri"/>
                <a:cs typeface="Calibri"/>
                <a:sym typeface="Calibri"/>
              </a:rPr>
              <a:t>Canny</a:t>
            </a:r>
            <a:endParaRPr b="1">
              <a:solidFill>
                <a:srgbClr val="FFFFFF"/>
              </a:solidFill>
              <a:latin typeface="Calibri"/>
              <a:ea typeface="Calibri"/>
              <a:cs typeface="Calibri"/>
              <a:sym typeface="Calibri"/>
            </a:endParaRPr>
          </a:p>
        </p:txBody>
      </p:sp>
      <p:sp>
        <p:nvSpPr>
          <p:cNvPr id="272" name="Google Shape;272;p38"/>
          <p:cNvSpPr txBox="1"/>
          <p:nvPr/>
        </p:nvSpPr>
        <p:spPr>
          <a:xfrm>
            <a:off x="3478825" y="4314950"/>
            <a:ext cx="1700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rgbClr val="FFFFFF"/>
                </a:solidFill>
                <a:latin typeface="Calibri"/>
                <a:ea typeface="Calibri"/>
                <a:cs typeface="Calibri"/>
                <a:sym typeface="Calibri"/>
              </a:rPr>
              <a:t>Apertura/Cierre</a:t>
            </a:r>
            <a:endParaRPr b="1">
              <a:solidFill>
                <a:srgbClr val="FFFFFF"/>
              </a:solidFill>
              <a:latin typeface="Calibri"/>
              <a:ea typeface="Calibri"/>
              <a:cs typeface="Calibri"/>
              <a:sym typeface="Calibri"/>
            </a:endParaRPr>
          </a:p>
        </p:txBody>
      </p:sp>
      <p:sp>
        <p:nvSpPr>
          <p:cNvPr id="273" name="Google Shape;273;p38"/>
          <p:cNvSpPr txBox="1"/>
          <p:nvPr/>
        </p:nvSpPr>
        <p:spPr>
          <a:xfrm>
            <a:off x="6459200" y="4314950"/>
            <a:ext cx="1700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rgbClr val="FFFFFF"/>
                </a:solidFill>
                <a:latin typeface="Calibri"/>
                <a:ea typeface="Calibri"/>
                <a:cs typeface="Calibri"/>
                <a:sym typeface="Calibri"/>
              </a:rPr>
              <a:t>Binarización</a:t>
            </a:r>
            <a:endParaRPr b="1">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9"/>
          <p:cNvSpPr txBox="1"/>
          <p:nvPr/>
        </p:nvSpPr>
        <p:spPr>
          <a:xfrm>
            <a:off x="687855" y="4812066"/>
            <a:ext cx="8253600" cy="138000"/>
          </a:xfrm>
          <a:prstGeom prst="rect">
            <a:avLst/>
          </a:prstGeom>
          <a:noFill/>
          <a:ln>
            <a:noFill/>
          </a:ln>
        </p:spPr>
        <p:txBody>
          <a:bodyPr anchorCtr="0" anchor="t" bIns="0" lIns="0" spcFirstLastPara="1" rIns="0" wrap="square" tIns="0">
            <a:noAutofit/>
          </a:bodyPr>
          <a:lstStyle/>
          <a:p>
            <a:pPr indent="0" lvl="0" marL="0" marR="0" rtl="0" algn="r">
              <a:lnSpc>
                <a:spcPct val="145000"/>
              </a:lnSpc>
              <a:spcBef>
                <a:spcPts val="0"/>
              </a:spcBef>
              <a:spcAft>
                <a:spcPts val="0"/>
              </a:spcAft>
              <a:buNone/>
            </a:pPr>
            <a:r>
              <a:rPr b="0" i="0" lang="es-419" sz="800" u="none" cap="none" strike="noStrike">
                <a:solidFill>
                  <a:srgbClr val="F2FAFF"/>
                </a:solidFill>
                <a:latin typeface="Roboto"/>
                <a:ea typeface="Roboto"/>
                <a:cs typeface="Roboto"/>
                <a:sym typeface="Roboto"/>
              </a:rPr>
              <a:t>Pixelast | Design and Tech</a:t>
            </a:r>
            <a:endParaRPr sz="700"/>
          </a:p>
        </p:txBody>
      </p:sp>
      <p:grpSp>
        <p:nvGrpSpPr>
          <p:cNvPr id="279" name="Google Shape;279;p39"/>
          <p:cNvGrpSpPr/>
          <p:nvPr/>
        </p:nvGrpSpPr>
        <p:grpSpPr>
          <a:xfrm>
            <a:off x="368050" y="503634"/>
            <a:ext cx="4457862" cy="926959"/>
            <a:chOff x="-390133" y="-28575"/>
            <a:chExt cx="11887633" cy="2471891"/>
          </a:xfrm>
        </p:grpSpPr>
        <p:sp>
          <p:nvSpPr>
            <p:cNvPr id="280" name="Google Shape;280;p39"/>
            <p:cNvSpPr txBox="1"/>
            <p:nvPr/>
          </p:nvSpPr>
          <p:spPr>
            <a:xfrm>
              <a:off x="-390133" y="-28575"/>
              <a:ext cx="9970800" cy="1137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2800">
                  <a:solidFill>
                    <a:srgbClr val="F2FAFF"/>
                  </a:solidFill>
                  <a:latin typeface="Roboto Condensed"/>
                  <a:ea typeface="Roboto Condensed"/>
                  <a:cs typeface="Roboto Condensed"/>
                  <a:sym typeface="Roboto Condensed"/>
                </a:rPr>
                <a:t>Distancias</a:t>
              </a:r>
              <a:endParaRPr sz="700"/>
            </a:p>
          </p:txBody>
        </p:sp>
        <p:sp>
          <p:nvSpPr>
            <p:cNvPr id="281" name="Google Shape;281;p39"/>
            <p:cNvSpPr txBox="1"/>
            <p:nvPr/>
          </p:nvSpPr>
          <p:spPr>
            <a:xfrm>
              <a:off x="0" y="1697216"/>
              <a:ext cx="11497500" cy="746100"/>
            </a:xfrm>
            <a:prstGeom prst="rect">
              <a:avLst/>
            </a:prstGeom>
            <a:noFill/>
            <a:ln>
              <a:noFill/>
            </a:ln>
          </p:spPr>
          <p:txBody>
            <a:bodyPr anchorCtr="0" anchor="t" bIns="0" lIns="0" spcFirstLastPara="1" rIns="0" wrap="square" tIns="0">
              <a:noAutofit/>
            </a:bodyPr>
            <a:lstStyle/>
            <a:p>
              <a:pPr indent="0" lvl="0" marL="0" marR="0" rtl="0" algn="l">
                <a:lnSpc>
                  <a:spcPct val="145000"/>
                </a:lnSpc>
                <a:spcBef>
                  <a:spcPts val="0"/>
                </a:spcBef>
                <a:spcAft>
                  <a:spcPts val="0"/>
                </a:spcAft>
                <a:buNone/>
              </a:pPr>
              <a:r>
                <a:t/>
              </a:r>
              <a:endParaRPr sz="700"/>
            </a:p>
          </p:txBody>
        </p:sp>
      </p:grpSp>
      <p:pic>
        <p:nvPicPr>
          <p:cNvPr id="282" name="Google Shape;282;p39"/>
          <p:cNvPicPr preferRelativeResize="0"/>
          <p:nvPr/>
        </p:nvPicPr>
        <p:blipFill>
          <a:blip r:embed="rId4">
            <a:alphaModFix/>
          </a:blip>
          <a:stretch>
            <a:fillRect/>
          </a:stretch>
        </p:blipFill>
        <p:spPr>
          <a:xfrm>
            <a:off x="597024" y="1038600"/>
            <a:ext cx="2758075" cy="3677424"/>
          </a:xfrm>
          <a:prstGeom prst="rect">
            <a:avLst/>
          </a:prstGeom>
          <a:noFill/>
          <a:ln>
            <a:noFill/>
          </a:ln>
        </p:spPr>
      </p:pic>
      <p:sp>
        <p:nvSpPr>
          <p:cNvPr id="283" name="Google Shape;283;p39"/>
          <p:cNvSpPr txBox="1"/>
          <p:nvPr/>
        </p:nvSpPr>
        <p:spPr>
          <a:xfrm>
            <a:off x="4462225" y="2358450"/>
            <a:ext cx="1700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rgbClr val="FFFFFF"/>
                </a:solidFill>
                <a:latin typeface="Calibri"/>
                <a:ea typeface="Calibri"/>
                <a:cs typeface="Calibri"/>
                <a:sym typeface="Calibri"/>
              </a:rPr>
              <a:t>Número</a:t>
            </a:r>
            <a:r>
              <a:rPr b="1" lang="es-419">
                <a:solidFill>
                  <a:srgbClr val="FFFFFF"/>
                </a:solidFill>
                <a:latin typeface="Calibri"/>
                <a:ea typeface="Calibri"/>
                <a:cs typeface="Calibri"/>
                <a:sym typeface="Calibri"/>
              </a:rPr>
              <a:t> de forma de cada </a:t>
            </a:r>
            <a:r>
              <a:rPr b="1" lang="es-419">
                <a:solidFill>
                  <a:srgbClr val="FFFFFF"/>
                </a:solidFill>
                <a:latin typeface="Calibri"/>
                <a:ea typeface="Calibri"/>
                <a:cs typeface="Calibri"/>
                <a:sym typeface="Calibri"/>
              </a:rPr>
              <a:t>área</a:t>
            </a:r>
            <a:endParaRPr b="1">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40"/>
          <p:cNvSpPr txBox="1"/>
          <p:nvPr/>
        </p:nvSpPr>
        <p:spPr>
          <a:xfrm>
            <a:off x="687855" y="4812066"/>
            <a:ext cx="8253600" cy="138000"/>
          </a:xfrm>
          <a:prstGeom prst="rect">
            <a:avLst/>
          </a:prstGeom>
          <a:noFill/>
          <a:ln>
            <a:noFill/>
          </a:ln>
        </p:spPr>
        <p:txBody>
          <a:bodyPr anchorCtr="0" anchor="t" bIns="0" lIns="0" spcFirstLastPara="1" rIns="0" wrap="square" tIns="0">
            <a:noAutofit/>
          </a:bodyPr>
          <a:lstStyle/>
          <a:p>
            <a:pPr indent="0" lvl="0" marL="0" marR="0" rtl="0" algn="r">
              <a:lnSpc>
                <a:spcPct val="145000"/>
              </a:lnSpc>
              <a:spcBef>
                <a:spcPts val="0"/>
              </a:spcBef>
              <a:spcAft>
                <a:spcPts val="0"/>
              </a:spcAft>
              <a:buNone/>
            </a:pPr>
            <a:r>
              <a:rPr b="0" i="0" lang="es-419" sz="800" u="none" cap="none" strike="noStrike">
                <a:solidFill>
                  <a:srgbClr val="F2FAFF"/>
                </a:solidFill>
                <a:latin typeface="Roboto"/>
                <a:ea typeface="Roboto"/>
                <a:cs typeface="Roboto"/>
                <a:sym typeface="Roboto"/>
              </a:rPr>
              <a:t>Pixelast | Design and Tech</a:t>
            </a:r>
            <a:endParaRPr sz="700"/>
          </a:p>
        </p:txBody>
      </p:sp>
      <p:grpSp>
        <p:nvGrpSpPr>
          <p:cNvPr id="289" name="Google Shape;289;p40"/>
          <p:cNvGrpSpPr/>
          <p:nvPr/>
        </p:nvGrpSpPr>
        <p:grpSpPr>
          <a:xfrm>
            <a:off x="368058" y="198805"/>
            <a:ext cx="4457862" cy="574492"/>
            <a:chOff x="-390133" y="-841375"/>
            <a:chExt cx="11887633" cy="3284691"/>
          </a:xfrm>
        </p:grpSpPr>
        <p:sp>
          <p:nvSpPr>
            <p:cNvPr id="290" name="Google Shape;290;p40"/>
            <p:cNvSpPr txBox="1"/>
            <p:nvPr/>
          </p:nvSpPr>
          <p:spPr>
            <a:xfrm>
              <a:off x="-390133" y="-841375"/>
              <a:ext cx="9970800" cy="1137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2800">
                  <a:solidFill>
                    <a:srgbClr val="F2FAFF"/>
                  </a:solidFill>
                  <a:latin typeface="Roboto Condensed"/>
                  <a:ea typeface="Roboto Condensed"/>
                  <a:cs typeface="Roboto Condensed"/>
                  <a:sym typeface="Roboto Condensed"/>
                </a:rPr>
                <a:t>Filtrado</a:t>
              </a:r>
              <a:endParaRPr sz="700"/>
            </a:p>
          </p:txBody>
        </p:sp>
        <p:sp>
          <p:nvSpPr>
            <p:cNvPr id="291" name="Google Shape;291;p40"/>
            <p:cNvSpPr txBox="1"/>
            <p:nvPr/>
          </p:nvSpPr>
          <p:spPr>
            <a:xfrm>
              <a:off x="0" y="1697216"/>
              <a:ext cx="11497500" cy="746100"/>
            </a:xfrm>
            <a:prstGeom prst="rect">
              <a:avLst/>
            </a:prstGeom>
            <a:noFill/>
            <a:ln>
              <a:noFill/>
            </a:ln>
          </p:spPr>
          <p:txBody>
            <a:bodyPr anchorCtr="0" anchor="t" bIns="0" lIns="0" spcFirstLastPara="1" rIns="0" wrap="square" tIns="0">
              <a:noAutofit/>
            </a:bodyPr>
            <a:lstStyle/>
            <a:p>
              <a:pPr indent="0" lvl="0" marL="0" marR="0" rtl="0" algn="l">
                <a:lnSpc>
                  <a:spcPct val="145000"/>
                </a:lnSpc>
                <a:spcBef>
                  <a:spcPts val="0"/>
                </a:spcBef>
                <a:spcAft>
                  <a:spcPts val="0"/>
                </a:spcAft>
                <a:buNone/>
              </a:pPr>
              <a:r>
                <a:t/>
              </a:r>
              <a:endParaRPr sz="700"/>
            </a:p>
          </p:txBody>
        </p:sp>
      </p:grpSp>
      <p:sp>
        <p:nvSpPr>
          <p:cNvPr id="292" name="Google Shape;292;p40"/>
          <p:cNvSpPr txBox="1"/>
          <p:nvPr/>
        </p:nvSpPr>
        <p:spPr>
          <a:xfrm>
            <a:off x="457200" y="4310188"/>
            <a:ext cx="1700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rgbClr val="FFFFFF"/>
                </a:solidFill>
                <a:latin typeface="Calibri"/>
                <a:ea typeface="Calibri"/>
                <a:cs typeface="Calibri"/>
                <a:sym typeface="Calibri"/>
              </a:rPr>
              <a:t>Original</a:t>
            </a:r>
            <a:endParaRPr b="1">
              <a:solidFill>
                <a:srgbClr val="FFFFFF"/>
              </a:solidFill>
              <a:latin typeface="Calibri"/>
              <a:ea typeface="Calibri"/>
              <a:cs typeface="Calibri"/>
              <a:sym typeface="Calibri"/>
            </a:endParaRPr>
          </a:p>
        </p:txBody>
      </p:sp>
      <p:sp>
        <p:nvSpPr>
          <p:cNvPr id="293" name="Google Shape;293;p40"/>
          <p:cNvSpPr txBox="1"/>
          <p:nvPr/>
        </p:nvSpPr>
        <p:spPr>
          <a:xfrm>
            <a:off x="5908650" y="4314950"/>
            <a:ext cx="1700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a:solidFill>
                  <a:srgbClr val="FFFFFF"/>
                </a:solidFill>
                <a:latin typeface="Calibri"/>
                <a:ea typeface="Calibri"/>
                <a:cs typeface="Calibri"/>
                <a:sym typeface="Calibri"/>
              </a:rPr>
              <a:t>Filtrado</a:t>
            </a:r>
            <a:endParaRPr b="1">
              <a:solidFill>
                <a:srgbClr val="FFFFFF"/>
              </a:solidFill>
              <a:latin typeface="Calibri"/>
              <a:ea typeface="Calibri"/>
              <a:cs typeface="Calibri"/>
              <a:sym typeface="Calibri"/>
            </a:endParaRPr>
          </a:p>
        </p:txBody>
      </p:sp>
      <p:pic>
        <p:nvPicPr>
          <p:cNvPr id="294" name="Google Shape;294;p40"/>
          <p:cNvPicPr preferRelativeResize="0"/>
          <p:nvPr/>
        </p:nvPicPr>
        <p:blipFill>
          <a:blip r:embed="rId4">
            <a:alphaModFix/>
          </a:blip>
          <a:stretch>
            <a:fillRect/>
          </a:stretch>
        </p:blipFill>
        <p:spPr>
          <a:xfrm>
            <a:off x="457204" y="752407"/>
            <a:ext cx="2611874" cy="3482499"/>
          </a:xfrm>
          <a:prstGeom prst="rect">
            <a:avLst/>
          </a:prstGeom>
          <a:noFill/>
          <a:ln>
            <a:noFill/>
          </a:ln>
        </p:spPr>
      </p:pic>
      <p:pic>
        <p:nvPicPr>
          <p:cNvPr id="295" name="Google Shape;295;p40"/>
          <p:cNvPicPr preferRelativeResize="0"/>
          <p:nvPr/>
        </p:nvPicPr>
        <p:blipFill>
          <a:blip r:embed="rId5">
            <a:alphaModFix/>
          </a:blip>
          <a:stretch>
            <a:fillRect/>
          </a:stretch>
        </p:blipFill>
        <p:spPr>
          <a:xfrm>
            <a:off x="5836975" y="752389"/>
            <a:ext cx="2611874" cy="3482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1"/>
          <p:cNvSpPr txBox="1"/>
          <p:nvPr/>
        </p:nvSpPr>
        <p:spPr>
          <a:xfrm>
            <a:off x="687855" y="4812066"/>
            <a:ext cx="8253600" cy="138000"/>
          </a:xfrm>
          <a:prstGeom prst="rect">
            <a:avLst/>
          </a:prstGeom>
          <a:noFill/>
          <a:ln>
            <a:noFill/>
          </a:ln>
        </p:spPr>
        <p:txBody>
          <a:bodyPr anchorCtr="0" anchor="t" bIns="0" lIns="0" spcFirstLastPara="1" rIns="0" wrap="square" tIns="0">
            <a:noAutofit/>
          </a:bodyPr>
          <a:lstStyle/>
          <a:p>
            <a:pPr indent="0" lvl="0" marL="0" marR="0" rtl="0" algn="r">
              <a:lnSpc>
                <a:spcPct val="145000"/>
              </a:lnSpc>
              <a:spcBef>
                <a:spcPts val="0"/>
              </a:spcBef>
              <a:spcAft>
                <a:spcPts val="0"/>
              </a:spcAft>
              <a:buNone/>
            </a:pPr>
            <a:r>
              <a:rPr b="0" i="0" lang="es-419" sz="800" u="none" cap="none" strike="noStrike">
                <a:solidFill>
                  <a:srgbClr val="F2FAFF"/>
                </a:solidFill>
                <a:latin typeface="Roboto"/>
                <a:ea typeface="Roboto"/>
                <a:cs typeface="Roboto"/>
                <a:sym typeface="Roboto"/>
              </a:rPr>
              <a:t>Pixelast | Design and Tech</a:t>
            </a:r>
            <a:endParaRPr sz="700"/>
          </a:p>
        </p:txBody>
      </p:sp>
      <p:grpSp>
        <p:nvGrpSpPr>
          <p:cNvPr id="301" name="Google Shape;301;p41"/>
          <p:cNvGrpSpPr/>
          <p:nvPr/>
        </p:nvGrpSpPr>
        <p:grpSpPr>
          <a:xfrm>
            <a:off x="368058" y="198805"/>
            <a:ext cx="4457862" cy="574492"/>
            <a:chOff x="-390133" y="-841375"/>
            <a:chExt cx="11887633" cy="3284691"/>
          </a:xfrm>
        </p:grpSpPr>
        <p:sp>
          <p:nvSpPr>
            <p:cNvPr id="302" name="Google Shape;302;p41"/>
            <p:cNvSpPr txBox="1"/>
            <p:nvPr/>
          </p:nvSpPr>
          <p:spPr>
            <a:xfrm>
              <a:off x="-390133" y="-841375"/>
              <a:ext cx="9970800" cy="1137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2800">
                  <a:solidFill>
                    <a:srgbClr val="F2FAFF"/>
                  </a:solidFill>
                  <a:latin typeface="Roboto Condensed"/>
                  <a:ea typeface="Roboto Condensed"/>
                  <a:cs typeface="Roboto Condensed"/>
                  <a:sym typeface="Roboto Condensed"/>
                </a:rPr>
                <a:t>Ejemplos adicionales</a:t>
              </a:r>
              <a:endParaRPr sz="700"/>
            </a:p>
          </p:txBody>
        </p:sp>
        <p:sp>
          <p:nvSpPr>
            <p:cNvPr id="303" name="Google Shape;303;p41"/>
            <p:cNvSpPr txBox="1"/>
            <p:nvPr/>
          </p:nvSpPr>
          <p:spPr>
            <a:xfrm>
              <a:off x="0" y="1697216"/>
              <a:ext cx="11497500" cy="746100"/>
            </a:xfrm>
            <a:prstGeom prst="rect">
              <a:avLst/>
            </a:prstGeom>
            <a:noFill/>
            <a:ln>
              <a:noFill/>
            </a:ln>
          </p:spPr>
          <p:txBody>
            <a:bodyPr anchorCtr="0" anchor="t" bIns="0" lIns="0" spcFirstLastPara="1" rIns="0" wrap="square" tIns="0">
              <a:noAutofit/>
            </a:bodyPr>
            <a:lstStyle/>
            <a:p>
              <a:pPr indent="0" lvl="0" marL="0" marR="0" rtl="0" algn="l">
                <a:lnSpc>
                  <a:spcPct val="145000"/>
                </a:lnSpc>
                <a:spcBef>
                  <a:spcPts val="0"/>
                </a:spcBef>
                <a:spcAft>
                  <a:spcPts val="0"/>
                </a:spcAft>
                <a:buNone/>
              </a:pPr>
              <a:r>
                <a:t/>
              </a:r>
              <a:endParaRPr sz="700"/>
            </a:p>
          </p:txBody>
        </p:sp>
      </p:grpSp>
      <p:pic>
        <p:nvPicPr>
          <p:cNvPr id="304" name="Google Shape;304;p41"/>
          <p:cNvPicPr preferRelativeResize="0"/>
          <p:nvPr/>
        </p:nvPicPr>
        <p:blipFill>
          <a:blip r:embed="rId4">
            <a:alphaModFix/>
          </a:blip>
          <a:stretch>
            <a:fillRect/>
          </a:stretch>
        </p:blipFill>
        <p:spPr>
          <a:xfrm>
            <a:off x="176399" y="828600"/>
            <a:ext cx="1982451" cy="2643275"/>
          </a:xfrm>
          <a:prstGeom prst="rect">
            <a:avLst/>
          </a:prstGeom>
          <a:noFill/>
          <a:ln>
            <a:noFill/>
          </a:ln>
        </p:spPr>
      </p:pic>
      <p:pic>
        <p:nvPicPr>
          <p:cNvPr id="305" name="Google Shape;305;p41"/>
          <p:cNvPicPr preferRelativeResize="0"/>
          <p:nvPr/>
        </p:nvPicPr>
        <p:blipFill>
          <a:blip r:embed="rId5">
            <a:alphaModFix/>
          </a:blip>
          <a:stretch>
            <a:fillRect/>
          </a:stretch>
        </p:blipFill>
        <p:spPr>
          <a:xfrm>
            <a:off x="2315149" y="828600"/>
            <a:ext cx="1982451" cy="2643268"/>
          </a:xfrm>
          <a:prstGeom prst="rect">
            <a:avLst/>
          </a:prstGeom>
          <a:noFill/>
          <a:ln>
            <a:noFill/>
          </a:ln>
        </p:spPr>
      </p:pic>
      <p:pic>
        <p:nvPicPr>
          <p:cNvPr id="306" name="Google Shape;306;p41"/>
          <p:cNvPicPr preferRelativeResize="0"/>
          <p:nvPr/>
        </p:nvPicPr>
        <p:blipFill>
          <a:blip r:embed="rId6">
            <a:alphaModFix/>
          </a:blip>
          <a:stretch>
            <a:fillRect/>
          </a:stretch>
        </p:blipFill>
        <p:spPr>
          <a:xfrm>
            <a:off x="4856849" y="828588"/>
            <a:ext cx="1982451" cy="2643288"/>
          </a:xfrm>
          <a:prstGeom prst="rect">
            <a:avLst/>
          </a:prstGeom>
          <a:noFill/>
          <a:ln>
            <a:noFill/>
          </a:ln>
        </p:spPr>
      </p:pic>
      <p:pic>
        <p:nvPicPr>
          <p:cNvPr id="307" name="Google Shape;307;p41"/>
          <p:cNvPicPr preferRelativeResize="0"/>
          <p:nvPr/>
        </p:nvPicPr>
        <p:blipFill>
          <a:blip r:embed="rId7">
            <a:alphaModFix/>
          </a:blip>
          <a:stretch>
            <a:fillRect/>
          </a:stretch>
        </p:blipFill>
        <p:spPr>
          <a:xfrm>
            <a:off x="6959000" y="828600"/>
            <a:ext cx="1982451" cy="2643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1" name="Shape 311"/>
        <p:cNvGrpSpPr/>
        <p:nvPr/>
      </p:nvGrpSpPr>
      <p:grpSpPr>
        <a:xfrm>
          <a:off x="0" y="0"/>
          <a:ext cx="0" cy="0"/>
          <a:chOff x="0" y="0"/>
          <a:chExt cx="0" cy="0"/>
        </a:xfrm>
      </p:grpSpPr>
      <p:grpSp>
        <p:nvGrpSpPr>
          <p:cNvPr id="312" name="Google Shape;312;p42"/>
          <p:cNvGrpSpPr/>
          <p:nvPr/>
        </p:nvGrpSpPr>
        <p:grpSpPr>
          <a:xfrm>
            <a:off x="368058" y="198805"/>
            <a:ext cx="4457862" cy="574492"/>
            <a:chOff x="-390133" y="-841375"/>
            <a:chExt cx="11887633" cy="3284691"/>
          </a:xfrm>
        </p:grpSpPr>
        <p:sp>
          <p:nvSpPr>
            <p:cNvPr id="313" name="Google Shape;313;p42"/>
            <p:cNvSpPr txBox="1"/>
            <p:nvPr/>
          </p:nvSpPr>
          <p:spPr>
            <a:xfrm>
              <a:off x="-390133" y="-841375"/>
              <a:ext cx="9970800" cy="1137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2800">
                  <a:solidFill>
                    <a:srgbClr val="F2FAFF"/>
                  </a:solidFill>
                  <a:latin typeface="Roboto Condensed"/>
                  <a:ea typeface="Roboto Condensed"/>
                  <a:cs typeface="Roboto Condensed"/>
                  <a:sym typeface="Roboto Condensed"/>
                </a:rPr>
                <a:t>Filtro</a:t>
              </a:r>
              <a:endParaRPr sz="700"/>
            </a:p>
          </p:txBody>
        </p:sp>
        <p:sp>
          <p:nvSpPr>
            <p:cNvPr id="314" name="Google Shape;314;p42"/>
            <p:cNvSpPr txBox="1"/>
            <p:nvPr/>
          </p:nvSpPr>
          <p:spPr>
            <a:xfrm>
              <a:off x="0" y="1697216"/>
              <a:ext cx="11497500" cy="746100"/>
            </a:xfrm>
            <a:prstGeom prst="rect">
              <a:avLst/>
            </a:prstGeom>
            <a:noFill/>
            <a:ln>
              <a:noFill/>
            </a:ln>
          </p:spPr>
          <p:txBody>
            <a:bodyPr anchorCtr="0" anchor="t" bIns="0" lIns="0" spcFirstLastPara="1" rIns="0" wrap="square" tIns="0">
              <a:noAutofit/>
            </a:bodyPr>
            <a:lstStyle/>
            <a:p>
              <a:pPr indent="0" lvl="0" marL="0" marR="0" rtl="0" algn="l">
                <a:lnSpc>
                  <a:spcPct val="145000"/>
                </a:lnSpc>
                <a:spcBef>
                  <a:spcPts val="0"/>
                </a:spcBef>
                <a:spcAft>
                  <a:spcPts val="0"/>
                </a:spcAft>
                <a:buNone/>
              </a:pPr>
              <a:r>
                <a:t/>
              </a:r>
              <a:endParaRPr sz="700"/>
            </a:p>
          </p:txBody>
        </p:sp>
      </p:grpSp>
      <p:pic>
        <p:nvPicPr>
          <p:cNvPr id="315" name="Google Shape;315;p42"/>
          <p:cNvPicPr preferRelativeResize="0"/>
          <p:nvPr/>
        </p:nvPicPr>
        <p:blipFill rotWithShape="1">
          <a:blip r:embed="rId4">
            <a:alphaModFix/>
          </a:blip>
          <a:srcRect b="34831" l="15567" r="25376" t="46615"/>
          <a:stretch/>
        </p:blipFill>
        <p:spPr>
          <a:xfrm>
            <a:off x="767098" y="855975"/>
            <a:ext cx="7287398" cy="1287749"/>
          </a:xfrm>
          <a:prstGeom prst="rect">
            <a:avLst/>
          </a:prstGeom>
          <a:noFill/>
          <a:ln>
            <a:noFill/>
          </a:ln>
        </p:spPr>
      </p:pic>
      <p:pic>
        <p:nvPicPr>
          <p:cNvPr id="316" name="Google Shape;316;p42"/>
          <p:cNvPicPr preferRelativeResize="0"/>
          <p:nvPr/>
        </p:nvPicPr>
        <p:blipFill rotWithShape="1">
          <a:blip r:embed="rId5">
            <a:alphaModFix/>
          </a:blip>
          <a:srcRect b="19934" l="22678" r="24556" t="40299"/>
          <a:stretch/>
        </p:blipFill>
        <p:spPr>
          <a:xfrm>
            <a:off x="1377300" y="2341925"/>
            <a:ext cx="6155401" cy="2608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43"/>
          <p:cNvSpPr txBox="1"/>
          <p:nvPr/>
        </p:nvSpPr>
        <p:spPr>
          <a:xfrm>
            <a:off x="687855" y="4812066"/>
            <a:ext cx="8253600" cy="138000"/>
          </a:xfrm>
          <a:prstGeom prst="rect">
            <a:avLst/>
          </a:prstGeom>
          <a:noFill/>
          <a:ln>
            <a:noFill/>
          </a:ln>
        </p:spPr>
        <p:txBody>
          <a:bodyPr anchorCtr="0" anchor="t" bIns="0" lIns="0" spcFirstLastPara="1" rIns="0" wrap="square" tIns="0">
            <a:noAutofit/>
          </a:bodyPr>
          <a:lstStyle/>
          <a:p>
            <a:pPr indent="0" lvl="0" marL="0" marR="0" rtl="0" algn="r">
              <a:lnSpc>
                <a:spcPct val="145000"/>
              </a:lnSpc>
              <a:spcBef>
                <a:spcPts val="0"/>
              </a:spcBef>
              <a:spcAft>
                <a:spcPts val="0"/>
              </a:spcAft>
              <a:buNone/>
            </a:pPr>
            <a:r>
              <a:rPr b="0" i="0" lang="es-419" sz="800" u="none" cap="none" strike="noStrike">
                <a:solidFill>
                  <a:srgbClr val="F2FAFF"/>
                </a:solidFill>
                <a:latin typeface="Roboto"/>
                <a:ea typeface="Roboto"/>
                <a:cs typeface="Roboto"/>
                <a:sym typeface="Roboto"/>
              </a:rPr>
              <a:t>Pixelast | Design and Tech</a:t>
            </a:r>
            <a:endParaRPr sz="700"/>
          </a:p>
        </p:txBody>
      </p:sp>
      <p:grpSp>
        <p:nvGrpSpPr>
          <p:cNvPr id="322" name="Google Shape;322;p43"/>
          <p:cNvGrpSpPr/>
          <p:nvPr/>
        </p:nvGrpSpPr>
        <p:grpSpPr>
          <a:xfrm>
            <a:off x="368058" y="198805"/>
            <a:ext cx="4457862" cy="574492"/>
            <a:chOff x="-390133" y="-841375"/>
            <a:chExt cx="11887633" cy="3284691"/>
          </a:xfrm>
        </p:grpSpPr>
        <p:sp>
          <p:nvSpPr>
            <p:cNvPr id="323" name="Google Shape;323;p43"/>
            <p:cNvSpPr txBox="1"/>
            <p:nvPr/>
          </p:nvSpPr>
          <p:spPr>
            <a:xfrm>
              <a:off x="-390133" y="-841375"/>
              <a:ext cx="9970800" cy="1137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2800">
                  <a:solidFill>
                    <a:srgbClr val="F2FAFF"/>
                  </a:solidFill>
                  <a:latin typeface="Roboto Condensed"/>
                  <a:ea typeface="Roboto Condensed"/>
                  <a:cs typeface="Roboto Condensed"/>
                  <a:sym typeface="Roboto Condensed"/>
                </a:rPr>
                <a:t>Clasificación</a:t>
              </a:r>
              <a:endParaRPr sz="700"/>
            </a:p>
          </p:txBody>
        </p:sp>
        <p:sp>
          <p:nvSpPr>
            <p:cNvPr id="324" name="Google Shape;324;p43"/>
            <p:cNvSpPr txBox="1"/>
            <p:nvPr/>
          </p:nvSpPr>
          <p:spPr>
            <a:xfrm>
              <a:off x="0" y="1697216"/>
              <a:ext cx="11497500" cy="746100"/>
            </a:xfrm>
            <a:prstGeom prst="rect">
              <a:avLst/>
            </a:prstGeom>
            <a:noFill/>
            <a:ln>
              <a:noFill/>
            </a:ln>
          </p:spPr>
          <p:txBody>
            <a:bodyPr anchorCtr="0" anchor="t" bIns="0" lIns="0" spcFirstLastPara="1" rIns="0" wrap="square" tIns="0">
              <a:noAutofit/>
            </a:bodyPr>
            <a:lstStyle/>
            <a:p>
              <a:pPr indent="0" lvl="0" marL="0" marR="0" rtl="0" algn="l">
                <a:lnSpc>
                  <a:spcPct val="145000"/>
                </a:lnSpc>
                <a:spcBef>
                  <a:spcPts val="0"/>
                </a:spcBef>
                <a:spcAft>
                  <a:spcPts val="0"/>
                </a:spcAft>
                <a:buNone/>
              </a:pPr>
              <a:r>
                <a:t/>
              </a:r>
              <a:endParaRPr sz="700"/>
            </a:p>
          </p:txBody>
        </p:sp>
      </p:grpSp>
      <p:pic>
        <p:nvPicPr>
          <p:cNvPr id="325" name="Google Shape;325;p43"/>
          <p:cNvPicPr preferRelativeResize="0"/>
          <p:nvPr/>
        </p:nvPicPr>
        <p:blipFill>
          <a:blip r:embed="rId4">
            <a:alphaModFix/>
          </a:blip>
          <a:stretch>
            <a:fillRect/>
          </a:stretch>
        </p:blipFill>
        <p:spPr>
          <a:xfrm>
            <a:off x="2282865" y="854906"/>
            <a:ext cx="4578276" cy="343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AFF"/>
        </a:solidFill>
      </p:bgPr>
    </p:bg>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3">
            <a:alphaModFix/>
          </a:blip>
          <a:srcRect b="84570" l="363" r="1311" t="0"/>
          <a:stretch/>
        </p:blipFill>
        <p:spPr>
          <a:xfrm>
            <a:off x="-77179" y="-82039"/>
            <a:ext cx="9298358" cy="818930"/>
          </a:xfrm>
          <a:prstGeom prst="rect">
            <a:avLst/>
          </a:prstGeom>
          <a:noFill/>
          <a:ln>
            <a:noFill/>
          </a:ln>
        </p:spPr>
      </p:pic>
      <p:sp>
        <p:nvSpPr>
          <p:cNvPr id="139" name="Google Shape;139;p26"/>
          <p:cNvSpPr txBox="1"/>
          <p:nvPr/>
        </p:nvSpPr>
        <p:spPr>
          <a:xfrm>
            <a:off x="383025" y="1162606"/>
            <a:ext cx="3072600" cy="860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6000">
                <a:solidFill>
                  <a:srgbClr val="244357"/>
                </a:solidFill>
                <a:latin typeface="Roboto Condensed"/>
                <a:ea typeface="Roboto Condensed"/>
                <a:cs typeface="Roboto Condensed"/>
                <a:sym typeface="Roboto Condensed"/>
              </a:rPr>
              <a:t>Agenda</a:t>
            </a:r>
            <a:endParaRPr sz="6000"/>
          </a:p>
        </p:txBody>
      </p:sp>
      <p:sp>
        <p:nvSpPr>
          <p:cNvPr id="140" name="Google Shape;140;p26"/>
          <p:cNvSpPr txBox="1"/>
          <p:nvPr/>
        </p:nvSpPr>
        <p:spPr>
          <a:xfrm>
            <a:off x="3587025" y="1162600"/>
            <a:ext cx="5042400" cy="34557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SzPts val="1100"/>
              <a:buNone/>
            </a:pPr>
            <a:r>
              <a:rPr b="1" lang="es-419" sz="2500">
                <a:solidFill>
                  <a:schemeClr val="dk1"/>
                </a:solidFill>
              </a:rPr>
              <a:t>Objetivo del proyecto</a:t>
            </a:r>
            <a:endParaRPr b="1" sz="2500">
              <a:solidFill>
                <a:schemeClr val="dk1"/>
              </a:solidFill>
            </a:endParaRPr>
          </a:p>
          <a:p>
            <a:pPr indent="0" lvl="0" marL="0" rtl="0" algn="just">
              <a:lnSpc>
                <a:spcPct val="115000"/>
              </a:lnSpc>
              <a:spcBef>
                <a:spcPts val="1000"/>
              </a:spcBef>
              <a:spcAft>
                <a:spcPts val="0"/>
              </a:spcAft>
              <a:buSzPts val="1100"/>
              <a:buNone/>
            </a:pPr>
            <a:r>
              <a:rPr b="1" lang="es-419" sz="2500">
                <a:solidFill>
                  <a:schemeClr val="dk1"/>
                </a:solidFill>
              </a:rPr>
              <a:t>Restricciones</a:t>
            </a:r>
            <a:endParaRPr b="1" sz="2500">
              <a:solidFill>
                <a:schemeClr val="dk1"/>
              </a:solidFill>
            </a:endParaRPr>
          </a:p>
          <a:p>
            <a:pPr indent="0" lvl="0" marL="0" rtl="0" algn="just">
              <a:lnSpc>
                <a:spcPct val="115000"/>
              </a:lnSpc>
              <a:spcBef>
                <a:spcPts val="1000"/>
              </a:spcBef>
              <a:spcAft>
                <a:spcPts val="0"/>
              </a:spcAft>
              <a:buSzPts val="1100"/>
              <a:buNone/>
            </a:pPr>
            <a:r>
              <a:rPr b="1" lang="es-419" sz="2500">
                <a:solidFill>
                  <a:schemeClr val="dk1"/>
                </a:solidFill>
              </a:rPr>
              <a:t>Actividades tentativas</a:t>
            </a:r>
            <a:endParaRPr b="1" sz="2500">
              <a:solidFill>
                <a:schemeClr val="dk1"/>
              </a:solidFill>
            </a:endParaRPr>
          </a:p>
          <a:p>
            <a:pPr indent="0" lvl="0" marL="0" rtl="0" algn="just">
              <a:lnSpc>
                <a:spcPct val="115000"/>
              </a:lnSpc>
              <a:spcBef>
                <a:spcPts val="1000"/>
              </a:spcBef>
              <a:spcAft>
                <a:spcPts val="0"/>
              </a:spcAft>
              <a:buSzPts val="1100"/>
              <a:buNone/>
            </a:pPr>
            <a:r>
              <a:rPr b="1" lang="es-419" sz="2500">
                <a:solidFill>
                  <a:schemeClr val="dk1"/>
                </a:solidFill>
              </a:rPr>
              <a:t>Métodos pensados </a:t>
            </a:r>
            <a:endParaRPr b="1" sz="2500">
              <a:solidFill>
                <a:schemeClr val="dk1"/>
              </a:solidFill>
            </a:endParaRPr>
          </a:p>
          <a:p>
            <a:pPr indent="0" lvl="0" marL="0" rtl="0" algn="just">
              <a:lnSpc>
                <a:spcPct val="115000"/>
              </a:lnSpc>
              <a:spcBef>
                <a:spcPts val="1000"/>
              </a:spcBef>
              <a:spcAft>
                <a:spcPts val="0"/>
              </a:spcAft>
              <a:buSzPts val="1100"/>
              <a:buNone/>
            </a:pPr>
            <a:r>
              <a:rPr b="1" lang="es-419" sz="2500">
                <a:solidFill>
                  <a:schemeClr val="dk1"/>
                </a:solidFill>
              </a:rPr>
              <a:t>Proceso</a:t>
            </a:r>
            <a:endParaRPr b="1" sz="2500">
              <a:solidFill>
                <a:schemeClr val="dk1"/>
              </a:solidFill>
            </a:endParaRPr>
          </a:p>
          <a:p>
            <a:pPr indent="0" lvl="0" marL="0" rtl="0" algn="just">
              <a:lnSpc>
                <a:spcPct val="115000"/>
              </a:lnSpc>
              <a:spcBef>
                <a:spcPts val="1000"/>
              </a:spcBef>
              <a:spcAft>
                <a:spcPts val="0"/>
              </a:spcAft>
              <a:buClr>
                <a:schemeClr val="dk1"/>
              </a:buClr>
              <a:buSzPts val="1100"/>
              <a:buFont typeface="Arial"/>
              <a:buNone/>
            </a:pPr>
            <a:r>
              <a:rPr b="1" lang="es-419" sz="2500">
                <a:solidFill>
                  <a:schemeClr val="dk1"/>
                </a:solidFill>
              </a:rPr>
              <a:t>Conclusiones</a:t>
            </a:r>
            <a:endParaRPr b="1" sz="2500">
              <a:solidFill>
                <a:schemeClr val="dk1"/>
              </a:solidFill>
            </a:endParaRPr>
          </a:p>
          <a:p>
            <a:pPr indent="0" lvl="0" marL="0" marR="0" rtl="0" algn="l">
              <a:lnSpc>
                <a:spcPct val="150000"/>
              </a:lnSpc>
              <a:spcBef>
                <a:spcPts val="1000"/>
              </a:spcBef>
              <a:spcAft>
                <a:spcPts val="0"/>
              </a:spcAft>
              <a:buNone/>
            </a:pPr>
            <a:r>
              <a:t/>
            </a:r>
            <a:endParaRPr sz="2400">
              <a:solidFill>
                <a:srgbClr val="24435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44"/>
          <p:cNvSpPr txBox="1"/>
          <p:nvPr/>
        </p:nvSpPr>
        <p:spPr>
          <a:xfrm>
            <a:off x="687855" y="4812066"/>
            <a:ext cx="8253600" cy="138000"/>
          </a:xfrm>
          <a:prstGeom prst="rect">
            <a:avLst/>
          </a:prstGeom>
          <a:noFill/>
          <a:ln>
            <a:noFill/>
          </a:ln>
        </p:spPr>
        <p:txBody>
          <a:bodyPr anchorCtr="0" anchor="t" bIns="0" lIns="0" spcFirstLastPara="1" rIns="0" wrap="square" tIns="0">
            <a:noAutofit/>
          </a:bodyPr>
          <a:lstStyle/>
          <a:p>
            <a:pPr indent="0" lvl="0" marL="0" marR="0" rtl="0" algn="r">
              <a:lnSpc>
                <a:spcPct val="145000"/>
              </a:lnSpc>
              <a:spcBef>
                <a:spcPts val="0"/>
              </a:spcBef>
              <a:spcAft>
                <a:spcPts val="0"/>
              </a:spcAft>
              <a:buNone/>
            </a:pPr>
            <a:r>
              <a:rPr b="0" i="0" lang="es-419" sz="800" u="none" cap="none" strike="noStrike">
                <a:solidFill>
                  <a:srgbClr val="F2FAFF"/>
                </a:solidFill>
                <a:latin typeface="Roboto"/>
                <a:ea typeface="Roboto"/>
                <a:cs typeface="Roboto"/>
                <a:sym typeface="Roboto"/>
              </a:rPr>
              <a:t>Pixelast | Design and Tech</a:t>
            </a:r>
            <a:endParaRPr sz="700"/>
          </a:p>
        </p:txBody>
      </p:sp>
      <p:grpSp>
        <p:nvGrpSpPr>
          <p:cNvPr id="331" name="Google Shape;331;p44"/>
          <p:cNvGrpSpPr/>
          <p:nvPr/>
        </p:nvGrpSpPr>
        <p:grpSpPr>
          <a:xfrm>
            <a:off x="368058" y="198805"/>
            <a:ext cx="4457862" cy="574492"/>
            <a:chOff x="-390133" y="-841375"/>
            <a:chExt cx="11887633" cy="3284691"/>
          </a:xfrm>
        </p:grpSpPr>
        <p:sp>
          <p:nvSpPr>
            <p:cNvPr id="332" name="Google Shape;332;p44"/>
            <p:cNvSpPr txBox="1"/>
            <p:nvPr/>
          </p:nvSpPr>
          <p:spPr>
            <a:xfrm>
              <a:off x="-390133" y="-841375"/>
              <a:ext cx="9970800" cy="1137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2800">
                  <a:solidFill>
                    <a:srgbClr val="F2FAFF"/>
                  </a:solidFill>
                  <a:latin typeface="Roboto Condensed"/>
                  <a:ea typeface="Roboto Condensed"/>
                  <a:cs typeface="Roboto Condensed"/>
                  <a:sym typeface="Roboto Condensed"/>
                </a:rPr>
                <a:t>Clasificación</a:t>
              </a:r>
              <a:endParaRPr sz="700"/>
            </a:p>
          </p:txBody>
        </p:sp>
        <p:sp>
          <p:nvSpPr>
            <p:cNvPr id="333" name="Google Shape;333;p44"/>
            <p:cNvSpPr txBox="1"/>
            <p:nvPr/>
          </p:nvSpPr>
          <p:spPr>
            <a:xfrm>
              <a:off x="0" y="1697216"/>
              <a:ext cx="11497500" cy="746100"/>
            </a:xfrm>
            <a:prstGeom prst="rect">
              <a:avLst/>
            </a:prstGeom>
            <a:noFill/>
            <a:ln>
              <a:noFill/>
            </a:ln>
          </p:spPr>
          <p:txBody>
            <a:bodyPr anchorCtr="0" anchor="t" bIns="0" lIns="0" spcFirstLastPara="1" rIns="0" wrap="square" tIns="0">
              <a:noAutofit/>
            </a:bodyPr>
            <a:lstStyle/>
            <a:p>
              <a:pPr indent="0" lvl="0" marL="0" marR="0" rtl="0" algn="l">
                <a:lnSpc>
                  <a:spcPct val="145000"/>
                </a:lnSpc>
                <a:spcBef>
                  <a:spcPts val="0"/>
                </a:spcBef>
                <a:spcAft>
                  <a:spcPts val="0"/>
                </a:spcAft>
                <a:buNone/>
              </a:pPr>
              <a:r>
                <a:t/>
              </a:r>
              <a:endParaRPr sz="700"/>
            </a:p>
          </p:txBody>
        </p:sp>
      </p:grpSp>
      <p:pic>
        <p:nvPicPr>
          <p:cNvPr id="334" name="Google Shape;334;p44"/>
          <p:cNvPicPr preferRelativeResize="0"/>
          <p:nvPr/>
        </p:nvPicPr>
        <p:blipFill>
          <a:blip r:embed="rId4">
            <a:alphaModFix/>
          </a:blip>
          <a:stretch>
            <a:fillRect/>
          </a:stretch>
        </p:blipFill>
        <p:spPr>
          <a:xfrm>
            <a:off x="2282865" y="854906"/>
            <a:ext cx="4578276" cy="34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45"/>
          <p:cNvSpPr/>
          <p:nvPr/>
        </p:nvSpPr>
        <p:spPr>
          <a:xfrm>
            <a:off x="-200025" y="290001"/>
            <a:ext cx="9486900" cy="5047500"/>
          </a:xfrm>
          <a:prstGeom prst="rect">
            <a:avLst/>
          </a:prstGeom>
          <a:solidFill>
            <a:srgbClr val="43C3DD">
              <a:alpha val="8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0" name="Google Shape;340;p45"/>
          <p:cNvSpPr txBox="1"/>
          <p:nvPr/>
        </p:nvSpPr>
        <p:spPr>
          <a:xfrm>
            <a:off x="186050" y="1198325"/>
            <a:ext cx="8787600" cy="3709800"/>
          </a:xfrm>
          <a:prstGeom prst="rect">
            <a:avLst/>
          </a:prstGeom>
          <a:solidFill>
            <a:schemeClr val="accent1"/>
          </a:solid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900">
              <a:solidFill>
                <a:srgbClr val="FFFFFF"/>
              </a:solidFill>
            </a:endParaRPr>
          </a:p>
          <a:p>
            <a:pPr indent="-336550" lvl="0" marL="457200" rtl="0" algn="just">
              <a:lnSpc>
                <a:spcPct val="115000"/>
              </a:lnSpc>
              <a:spcBef>
                <a:spcPts val="1000"/>
              </a:spcBef>
              <a:spcAft>
                <a:spcPts val="0"/>
              </a:spcAft>
              <a:buClr>
                <a:srgbClr val="FFFFFF"/>
              </a:buClr>
              <a:buSzPts val="1700"/>
              <a:buChar char="●"/>
            </a:pPr>
            <a:r>
              <a:rPr lang="es-419" sz="1700">
                <a:solidFill>
                  <a:srgbClr val="FFFFFF"/>
                </a:solidFill>
              </a:rPr>
              <a:t>En las imágenes se puede notar que sale bastante ruido del fondo, esto puede deberse a que las imágenes utilizadas para el entrenamiento del filtro no fueron suficientes (18 imágenes).</a:t>
            </a:r>
            <a:br>
              <a:rPr lang="es-419" sz="1700">
                <a:solidFill>
                  <a:srgbClr val="FFFFFF"/>
                </a:solidFill>
              </a:rPr>
            </a:br>
            <a:endParaRPr sz="1700">
              <a:solidFill>
                <a:srgbClr val="FFFFFF"/>
              </a:solidFill>
            </a:endParaRPr>
          </a:p>
          <a:p>
            <a:pPr indent="-336550" lvl="0" marL="457200" rtl="0" algn="just">
              <a:lnSpc>
                <a:spcPct val="115000"/>
              </a:lnSpc>
              <a:spcBef>
                <a:spcPts val="0"/>
              </a:spcBef>
              <a:spcAft>
                <a:spcPts val="0"/>
              </a:spcAft>
              <a:buClr>
                <a:srgbClr val="FFFFFF"/>
              </a:buClr>
              <a:buSzPts val="1700"/>
              <a:buChar char="●"/>
            </a:pPr>
            <a:r>
              <a:rPr lang="es-419" sz="1700">
                <a:solidFill>
                  <a:srgbClr val="FFFFFF"/>
                </a:solidFill>
              </a:rPr>
              <a:t>Otro problema de este método, es que el método para conseguir el número de forma realizado por nosotros es particularmente lento, haciendo que la identificación de las caras tome bastante tiempo.</a:t>
            </a:r>
            <a:br>
              <a:rPr lang="es-419" sz="1700">
                <a:solidFill>
                  <a:srgbClr val="FFFFFF"/>
                </a:solidFill>
              </a:rPr>
            </a:br>
            <a:endParaRPr sz="1700">
              <a:solidFill>
                <a:srgbClr val="FFFFFF"/>
              </a:solidFill>
            </a:endParaRPr>
          </a:p>
          <a:p>
            <a:pPr indent="-336550" lvl="0" marL="457200" rtl="0" algn="just">
              <a:lnSpc>
                <a:spcPct val="115000"/>
              </a:lnSpc>
              <a:spcBef>
                <a:spcPts val="0"/>
              </a:spcBef>
              <a:spcAft>
                <a:spcPts val="0"/>
              </a:spcAft>
              <a:buClr>
                <a:srgbClr val="FFFFFF"/>
              </a:buClr>
              <a:buSzPts val="1700"/>
              <a:buChar char="●"/>
            </a:pPr>
            <a:r>
              <a:rPr lang="es-419" sz="1700">
                <a:solidFill>
                  <a:srgbClr val="FFFFFF"/>
                </a:solidFill>
              </a:rPr>
              <a:t>No se logró encontrar los hiper-parámetros adecuados para el funcionamiento correcto del sistema knn.Haciendo que no se haya podido verificar el funcionamiento correcto para la identificación de personas.</a:t>
            </a:r>
            <a:endParaRPr sz="1700">
              <a:solidFill>
                <a:srgbClr val="FFFFFF"/>
              </a:solidFill>
              <a:latin typeface="Roboto"/>
              <a:ea typeface="Roboto"/>
              <a:cs typeface="Roboto"/>
              <a:sym typeface="Roboto"/>
            </a:endParaRPr>
          </a:p>
        </p:txBody>
      </p:sp>
      <p:grpSp>
        <p:nvGrpSpPr>
          <p:cNvPr id="341" name="Google Shape;341;p45"/>
          <p:cNvGrpSpPr/>
          <p:nvPr/>
        </p:nvGrpSpPr>
        <p:grpSpPr>
          <a:xfrm>
            <a:off x="186042" y="545767"/>
            <a:ext cx="3520144" cy="604118"/>
            <a:chOff x="-875467" y="-1320776"/>
            <a:chExt cx="9387050" cy="3541135"/>
          </a:xfrm>
        </p:grpSpPr>
        <p:sp>
          <p:nvSpPr>
            <p:cNvPr id="342" name="Google Shape;342;p45"/>
            <p:cNvSpPr txBox="1"/>
            <p:nvPr/>
          </p:nvSpPr>
          <p:spPr>
            <a:xfrm>
              <a:off x="-875467" y="-1320776"/>
              <a:ext cx="8511600" cy="11406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1000"/>
                </a:spcAft>
                <a:buClr>
                  <a:schemeClr val="dk1"/>
                </a:buClr>
                <a:buSzPts val="1100"/>
                <a:buFont typeface="Arial"/>
                <a:buNone/>
              </a:pPr>
              <a:r>
                <a:rPr b="1" lang="es-419" sz="3500">
                  <a:solidFill>
                    <a:srgbClr val="FFFFFF"/>
                  </a:solidFill>
                </a:rPr>
                <a:t>Conclusiones</a:t>
              </a:r>
              <a:endParaRPr b="1" sz="3500">
                <a:solidFill>
                  <a:srgbClr val="FFFFFF"/>
                </a:solidFill>
              </a:endParaRPr>
            </a:p>
          </p:txBody>
        </p:sp>
        <p:sp>
          <p:nvSpPr>
            <p:cNvPr id="343" name="Google Shape;343;p45"/>
            <p:cNvSpPr txBox="1"/>
            <p:nvPr/>
          </p:nvSpPr>
          <p:spPr>
            <a:xfrm>
              <a:off x="0" y="1174130"/>
              <a:ext cx="8511583" cy="1046229"/>
            </a:xfrm>
            <a:prstGeom prst="rect">
              <a:avLst/>
            </a:prstGeom>
            <a:noFill/>
            <a:ln>
              <a:noFill/>
            </a:ln>
          </p:spPr>
          <p:txBody>
            <a:bodyPr anchorCtr="0" anchor="t" bIns="0" lIns="0" spcFirstLastPara="1" rIns="0" wrap="square" tIns="0">
              <a:noAutofit/>
            </a:bodyPr>
            <a:lstStyle/>
            <a:p>
              <a:pPr indent="0" lvl="0" marL="0" marR="0" rtl="0" algn="l">
                <a:lnSpc>
                  <a:spcPct val="370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AFF"/>
        </a:solidFill>
      </p:bgPr>
    </p:bg>
    <p:spTree>
      <p:nvGrpSpPr>
        <p:cNvPr id="144" name="Shape 144"/>
        <p:cNvGrpSpPr/>
        <p:nvPr/>
      </p:nvGrpSpPr>
      <p:grpSpPr>
        <a:xfrm>
          <a:off x="0" y="0"/>
          <a:ext cx="0" cy="0"/>
          <a:chOff x="0" y="0"/>
          <a:chExt cx="0" cy="0"/>
        </a:xfrm>
      </p:grpSpPr>
      <p:pic>
        <p:nvPicPr>
          <p:cNvPr id="145" name="Google Shape;145;p27"/>
          <p:cNvPicPr preferRelativeResize="0"/>
          <p:nvPr/>
        </p:nvPicPr>
        <p:blipFill rotWithShape="1">
          <a:blip r:embed="rId3">
            <a:alphaModFix/>
          </a:blip>
          <a:srcRect b="51604" l="0" r="21" t="36013"/>
          <a:stretch/>
        </p:blipFill>
        <p:spPr>
          <a:xfrm>
            <a:off x="-74335" y="-82039"/>
            <a:ext cx="9292670" cy="819942"/>
          </a:xfrm>
          <a:prstGeom prst="rect">
            <a:avLst/>
          </a:prstGeom>
          <a:noFill/>
          <a:ln>
            <a:noFill/>
          </a:ln>
        </p:spPr>
      </p:pic>
      <p:sp>
        <p:nvSpPr>
          <p:cNvPr id="146" name="Google Shape;146;p27"/>
          <p:cNvSpPr txBox="1"/>
          <p:nvPr/>
        </p:nvSpPr>
        <p:spPr>
          <a:xfrm>
            <a:off x="3742725" y="1151650"/>
            <a:ext cx="4886700" cy="35433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SzPts val="1100"/>
              <a:buNone/>
            </a:pPr>
            <a:r>
              <a:t/>
            </a:r>
            <a:endParaRPr sz="2500">
              <a:solidFill>
                <a:schemeClr val="dk1"/>
              </a:solidFill>
            </a:endParaRPr>
          </a:p>
          <a:p>
            <a:pPr indent="0" lvl="0" marL="0" rtl="0" algn="just">
              <a:lnSpc>
                <a:spcPct val="115000"/>
              </a:lnSpc>
              <a:spcBef>
                <a:spcPts val="1000"/>
              </a:spcBef>
              <a:spcAft>
                <a:spcPts val="0"/>
              </a:spcAft>
              <a:buClr>
                <a:schemeClr val="dk1"/>
              </a:buClr>
              <a:buSzPts val="1100"/>
              <a:buFont typeface="Arial"/>
              <a:buNone/>
            </a:pPr>
            <a:r>
              <a:rPr lang="es-419" sz="2500">
                <a:solidFill>
                  <a:schemeClr val="dk1"/>
                </a:solidFill>
              </a:rPr>
              <a:t>Lograr reconocer a los clientes frecuentes cuando ingresen de nuevo al establecimiento, con el fin de poderles dar un trato especial. </a:t>
            </a:r>
            <a:endParaRPr sz="2500">
              <a:solidFill>
                <a:schemeClr val="dk1"/>
              </a:solidFill>
            </a:endParaRPr>
          </a:p>
          <a:p>
            <a:pPr indent="0" lvl="0" marL="0" marR="0" rtl="0" algn="l">
              <a:lnSpc>
                <a:spcPct val="145000"/>
              </a:lnSpc>
              <a:spcBef>
                <a:spcPts val="1000"/>
              </a:spcBef>
              <a:spcAft>
                <a:spcPts val="0"/>
              </a:spcAft>
              <a:buNone/>
            </a:pPr>
            <a:r>
              <a:t/>
            </a:r>
            <a:endParaRPr sz="700"/>
          </a:p>
        </p:txBody>
      </p:sp>
      <p:sp>
        <p:nvSpPr>
          <p:cNvPr id="147" name="Google Shape;147;p27"/>
          <p:cNvSpPr txBox="1"/>
          <p:nvPr/>
        </p:nvSpPr>
        <p:spPr>
          <a:xfrm>
            <a:off x="509500" y="1788000"/>
            <a:ext cx="2499900" cy="15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4000">
                <a:solidFill>
                  <a:schemeClr val="dk2"/>
                </a:solidFill>
              </a:rPr>
              <a:t>Objetivo del proyecto</a:t>
            </a:r>
            <a:endParaRPr b="1" sz="4000">
              <a:solidFill>
                <a:schemeClr val="dk2"/>
              </a:solidFill>
            </a:endParaRPr>
          </a:p>
        </p:txBody>
      </p:sp>
      <p:pic>
        <p:nvPicPr>
          <p:cNvPr id="148" name="Google Shape;148;p27"/>
          <p:cNvPicPr preferRelativeResize="0"/>
          <p:nvPr/>
        </p:nvPicPr>
        <p:blipFill>
          <a:blip r:embed="rId4">
            <a:alphaModFix/>
          </a:blip>
          <a:stretch>
            <a:fillRect/>
          </a:stretch>
        </p:blipFill>
        <p:spPr>
          <a:xfrm>
            <a:off x="7529200" y="3889850"/>
            <a:ext cx="1177050" cy="1177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8"/>
          <p:cNvSpPr/>
          <p:nvPr/>
        </p:nvSpPr>
        <p:spPr>
          <a:xfrm>
            <a:off x="-194397" y="721725"/>
            <a:ext cx="9532584" cy="4668573"/>
          </a:xfrm>
          <a:prstGeom prst="rect">
            <a:avLst/>
          </a:prstGeom>
          <a:solidFill>
            <a:srgbClr val="F2FAFF">
              <a:alpha val="8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 name="Google Shape;154;p28"/>
          <p:cNvSpPr txBox="1"/>
          <p:nvPr/>
        </p:nvSpPr>
        <p:spPr>
          <a:xfrm>
            <a:off x="306400" y="2141706"/>
            <a:ext cx="3072600" cy="8601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1" lang="es-419" sz="4000">
                <a:solidFill>
                  <a:srgbClr val="244357"/>
                </a:solidFill>
                <a:latin typeface="Roboto Condensed"/>
                <a:ea typeface="Roboto Condensed"/>
                <a:cs typeface="Roboto Condensed"/>
                <a:sym typeface="Roboto Condensed"/>
              </a:rPr>
              <a:t>Restricciones</a:t>
            </a:r>
            <a:endParaRPr sz="4000"/>
          </a:p>
        </p:txBody>
      </p:sp>
      <p:sp>
        <p:nvSpPr>
          <p:cNvPr id="155" name="Google Shape;155;p28"/>
          <p:cNvSpPr txBox="1"/>
          <p:nvPr/>
        </p:nvSpPr>
        <p:spPr>
          <a:xfrm>
            <a:off x="3742700" y="964350"/>
            <a:ext cx="5088900" cy="3790500"/>
          </a:xfrm>
          <a:prstGeom prst="rect">
            <a:avLst/>
          </a:prstGeom>
          <a:noFill/>
          <a:ln>
            <a:noFill/>
          </a:ln>
        </p:spPr>
        <p:txBody>
          <a:bodyPr anchorCtr="0" anchor="t" bIns="0" lIns="0" spcFirstLastPara="1" rIns="0" wrap="square" tIns="0">
            <a:noAutofit/>
          </a:bodyPr>
          <a:lstStyle/>
          <a:p>
            <a:pPr indent="-342900" lvl="0" marL="457200" rtl="0" algn="just">
              <a:lnSpc>
                <a:spcPct val="115000"/>
              </a:lnSpc>
              <a:spcBef>
                <a:spcPts val="1000"/>
              </a:spcBef>
              <a:spcAft>
                <a:spcPts val="0"/>
              </a:spcAft>
              <a:buClr>
                <a:schemeClr val="dk1"/>
              </a:buClr>
              <a:buSzPts val="1800"/>
              <a:buChar char="●"/>
            </a:pPr>
            <a:r>
              <a:rPr lang="es-419" sz="1800">
                <a:solidFill>
                  <a:schemeClr val="dk1"/>
                </a:solidFill>
              </a:rPr>
              <a:t>Las imágenes deben estar a una distancia entre 15 y 30 cm respecto al cliente</a:t>
            </a:r>
            <a:endParaRPr sz="1800">
              <a:solidFill>
                <a:schemeClr val="dk1"/>
              </a:solidFill>
            </a:endParaRPr>
          </a:p>
          <a:p>
            <a:pPr indent="-342900" lvl="0" marL="457200" rtl="0" algn="just">
              <a:lnSpc>
                <a:spcPct val="115000"/>
              </a:lnSpc>
              <a:spcBef>
                <a:spcPts val="1000"/>
              </a:spcBef>
              <a:spcAft>
                <a:spcPts val="0"/>
              </a:spcAft>
              <a:buClr>
                <a:schemeClr val="dk1"/>
              </a:buClr>
              <a:buSzPts val="1800"/>
              <a:buChar char="●"/>
            </a:pPr>
            <a:r>
              <a:rPr lang="es-419" sz="1800">
                <a:solidFill>
                  <a:schemeClr val="dk1"/>
                </a:solidFill>
              </a:rPr>
              <a:t>Preferiblemente, el fondo debe ser plano, con el fin de no afectar la toma del rostro</a:t>
            </a:r>
            <a:endParaRPr sz="1800">
              <a:solidFill>
                <a:schemeClr val="dk1"/>
              </a:solidFill>
            </a:endParaRPr>
          </a:p>
          <a:p>
            <a:pPr indent="-342900" lvl="0" marL="457200" rtl="0" algn="just">
              <a:lnSpc>
                <a:spcPct val="115000"/>
              </a:lnSpc>
              <a:spcBef>
                <a:spcPts val="1000"/>
              </a:spcBef>
              <a:spcAft>
                <a:spcPts val="0"/>
              </a:spcAft>
              <a:buClr>
                <a:schemeClr val="dk1"/>
              </a:buClr>
              <a:buSzPts val="1800"/>
              <a:buChar char="●"/>
            </a:pPr>
            <a:r>
              <a:rPr lang="es-419" sz="1800">
                <a:solidFill>
                  <a:schemeClr val="dk1"/>
                </a:solidFill>
              </a:rPr>
              <a:t>Se debe tener una luz blanca para lograr tomar la mayor cantidad de detalles posible sin afectar el tono de la persona.</a:t>
            </a:r>
            <a:endParaRPr sz="1800">
              <a:solidFill>
                <a:schemeClr val="dk1"/>
              </a:solidFill>
            </a:endParaRPr>
          </a:p>
          <a:p>
            <a:pPr indent="-342900" lvl="0" marL="457200" rtl="0" algn="just">
              <a:lnSpc>
                <a:spcPct val="115000"/>
              </a:lnSpc>
              <a:spcBef>
                <a:spcPts val="1000"/>
              </a:spcBef>
              <a:spcAft>
                <a:spcPts val="0"/>
              </a:spcAft>
              <a:buClr>
                <a:schemeClr val="dk1"/>
              </a:buClr>
              <a:buSzPts val="1800"/>
              <a:buChar char="●"/>
            </a:pPr>
            <a:r>
              <a:rPr lang="es-419" sz="1800">
                <a:solidFill>
                  <a:schemeClr val="dk1"/>
                </a:solidFill>
              </a:rPr>
              <a:t>La persona debe estar ubicada por el centro de la foto, con el fin de que se logre tomar los detalles del rostro.</a:t>
            </a:r>
            <a:endParaRPr sz="1800">
              <a:solidFill>
                <a:srgbClr val="244357"/>
              </a:solidFill>
              <a:latin typeface="Roboto"/>
              <a:ea typeface="Roboto"/>
              <a:cs typeface="Roboto"/>
              <a:sym typeface="Roboto"/>
            </a:endParaRPr>
          </a:p>
          <a:p>
            <a:pPr indent="0" lvl="0" marL="0" marR="0" rtl="0" algn="l">
              <a:lnSpc>
                <a:spcPct val="145000"/>
              </a:lnSpc>
              <a:spcBef>
                <a:spcPts val="1000"/>
              </a:spcBef>
              <a:spcAft>
                <a:spcPts val="0"/>
              </a:spcAft>
              <a:buNone/>
            </a:pPr>
            <a:r>
              <a:t/>
            </a:r>
            <a:endParaRPr sz="1800">
              <a:solidFill>
                <a:srgbClr val="244357"/>
              </a:solidFill>
              <a:latin typeface="Roboto"/>
              <a:ea typeface="Roboto"/>
              <a:cs typeface="Roboto"/>
              <a:sym typeface="Roboto"/>
            </a:endParaRPr>
          </a:p>
        </p:txBody>
      </p:sp>
      <p:pic>
        <p:nvPicPr>
          <p:cNvPr id="156" name="Google Shape;156;p28"/>
          <p:cNvPicPr preferRelativeResize="0"/>
          <p:nvPr/>
        </p:nvPicPr>
        <p:blipFill>
          <a:blip r:embed="rId4">
            <a:alphaModFix/>
          </a:blip>
          <a:stretch>
            <a:fillRect/>
          </a:stretch>
        </p:blipFill>
        <p:spPr>
          <a:xfrm>
            <a:off x="1173587" y="3001800"/>
            <a:ext cx="1338220" cy="137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AFF"/>
        </a:solidFill>
      </p:bgPr>
    </p:bg>
    <p:spTree>
      <p:nvGrpSpPr>
        <p:cNvPr id="160" name="Shape 160"/>
        <p:cNvGrpSpPr/>
        <p:nvPr/>
      </p:nvGrpSpPr>
      <p:grpSpPr>
        <a:xfrm>
          <a:off x="0" y="0"/>
          <a:ext cx="0" cy="0"/>
          <a:chOff x="0" y="0"/>
          <a:chExt cx="0" cy="0"/>
        </a:xfrm>
      </p:grpSpPr>
      <p:sp>
        <p:nvSpPr>
          <p:cNvPr id="161" name="Google Shape;161;p29"/>
          <p:cNvSpPr/>
          <p:nvPr/>
        </p:nvSpPr>
        <p:spPr>
          <a:xfrm>
            <a:off x="3894300" y="476050"/>
            <a:ext cx="3885000" cy="952200"/>
          </a:xfrm>
          <a:prstGeom prst="roundRect">
            <a:avLst>
              <a:gd fmla="val 16667" name="adj"/>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9"/>
          <p:cNvPicPr preferRelativeResize="0"/>
          <p:nvPr/>
        </p:nvPicPr>
        <p:blipFill rotWithShape="1">
          <a:blip r:embed="rId3">
            <a:alphaModFix/>
          </a:blip>
          <a:srcRect b="51603" l="0" r="19" t="36014"/>
          <a:stretch/>
        </p:blipFill>
        <p:spPr>
          <a:xfrm>
            <a:off x="-74335" y="4382961"/>
            <a:ext cx="9292672" cy="819942"/>
          </a:xfrm>
          <a:prstGeom prst="rect">
            <a:avLst/>
          </a:prstGeom>
          <a:noFill/>
          <a:ln>
            <a:noFill/>
          </a:ln>
        </p:spPr>
      </p:pic>
      <p:sp>
        <p:nvSpPr>
          <p:cNvPr id="163" name="Google Shape;163;p29"/>
          <p:cNvSpPr txBox="1"/>
          <p:nvPr/>
        </p:nvSpPr>
        <p:spPr>
          <a:xfrm>
            <a:off x="4091300" y="601650"/>
            <a:ext cx="4886700" cy="3397200"/>
          </a:xfrm>
          <a:prstGeom prst="rect">
            <a:avLst/>
          </a:prstGeom>
          <a:noFill/>
          <a:ln>
            <a:noFill/>
          </a:ln>
        </p:spPr>
        <p:txBody>
          <a:bodyPr anchorCtr="0" anchor="ctr" bIns="0" lIns="0" spcFirstLastPara="1" rIns="0" wrap="square" tIns="0">
            <a:noAutofit/>
          </a:bodyPr>
          <a:lstStyle/>
          <a:p>
            <a:pPr indent="0" lvl="0" marL="0" rtl="0" algn="just">
              <a:lnSpc>
                <a:spcPct val="115000"/>
              </a:lnSpc>
              <a:spcBef>
                <a:spcPts val="0"/>
              </a:spcBef>
              <a:spcAft>
                <a:spcPts val="0"/>
              </a:spcAft>
              <a:buSzPts val="1100"/>
              <a:buNone/>
            </a:pPr>
            <a:r>
              <a:rPr b="1" lang="es-419" sz="3000">
                <a:solidFill>
                  <a:schemeClr val="dk1"/>
                </a:solidFill>
              </a:rPr>
              <a:t>Reconocer Cara</a:t>
            </a:r>
            <a:br>
              <a:rPr b="1" lang="es-419" sz="3000">
                <a:solidFill>
                  <a:schemeClr val="dk1"/>
                </a:solidFill>
              </a:rPr>
            </a:br>
            <a:endParaRPr b="1" sz="3000">
              <a:solidFill>
                <a:schemeClr val="dk1"/>
              </a:solidFill>
            </a:endParaRPr>
          </a:p>
          <a:p>
            <a:pPr indent="0" lvl="0" marL="0" rtl="0" algn="just">
              <a:lnSpc>
                <a:spcPct val="115000"/>
              </a:lnSpc>
              <a:spcBef>
                <a:spcPts val="1000"/>
              </a:spcBef>
              <a:spcAft>
                <a:spcPts val="0"/>
              </a:spcAft>
              <a:buSzPts val="1100"/>
              <a:buNone/>
            </a:pPr>
            <a:r>
              <a:rPr b="1" lang="es-419" sz="3000">
                <a:solidFill>
                  <a:schemeClr val="dk1"/>
                </a:solidFill>
              </a:rPr>
              <a:t>Buscar cliente</a:t>
            </a:r>
            <a:endParaRPr b="1" sz="3000">
              <a:solidFill>
                <a:schemeClr val="dk1"/>
              </a:solidFill>
            </a:endParaRPr>
          </a:p>
          <a:p>
            <a:pPr indent="0" lvl="0" marL="0" rtl="0" algn="just">
              <a:lnSpc>
                <a:spcPct val="115000"/>
              </a:lnSpc>
              <a:spcBef>
                <a:spcPts val="1000"/>
              </a:spcBef>
              <a:spcAft>
                <a:spcPts val="0"/>
              </a:spcAft>
              <a:buSzPts val="1100"/>
              <a:buNone/>
            </a:pPr>
            <a:r>
              <a:t/>
            </a:r>
            <a:endParaRPr b="1" sz="3000">
              <a:solidFill>
                <a:schemeClr val="dk1"/>
              </a:solidFill>
            </a:endParaRPr>
          </a:p>
          <a:p>
            <a:pPr indent="0" lvl="0" marL="0" rtl="0" algn="just">
              <a:lnSpc>
                <a:spcPct val="115000"/>
              </a:lnSpc>
              <a:spcBef>
                <a:spcPts val="1000"/>
              </a:spcBef>
              <a:spcAft>
                <a:spcPts val="0"/>
              </a:spcAft>
              <a:buSzPts val="1100"/>
              <a:buNone/>
            </a:pPr>
            <a:r>
              <a:rPr b="1" lang="es-419" sz="3000">
                <a:solidFill>
                  <a:schemeClr val="dk1"/>
                </a:solidFill>
              </a:rPr>
              <a:t>Personalizar servicio</a:t>
            </a:r>
            <a:endParaRPr sz="2500">
              <a:solidFill>
                <a:schemeClr val="dk1"/>
              </a:solidFill>
            </a:endParaRPr>
          </a:p>
          <a:p>
            <a:pPr indent="0" lvl="0" marL="0" marR="0" rtl="0" algn="l">
              <a:lnSpc>
                <a:spcPct val="145000"/>
              </a:lnSpc>
              <a:spcBef>
                <a:spcPts val="1000"/>
              </a:spcBef>
              <a:spcAft>
                <a:spcPts val="0"/>
              </a:spcAft>
              <a:buNone/>
            </a:pPr>
            <a:r>
              <a:t/>
            </a:r>
            <a:endParaRPr sz="700"/>
          </a:p>
        </p:txBody>
      </p:sp>
      <p:sp>
        <p:nvSpPr>
          <p:cNvPr id="164" name="Google Shape;164;p29"/>
          <p:cNvSpPr txBox="1"/>
          <p:nvPr/>
        </p:nvSpPr>
        <p:spPr>
          <a:xfrm>
            <a:off x="323450" y="1262700"/>
            <a:ext cx="3233100" cy="207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s-419" sz="4000">
                <a:solidFill>
                  <a:schemeClr val="dk2"/>
                </a:solidFill>
              </a:rPr>
              <a:t>Actividades tentativas</a:t>
            </a:r>
            <a:endParaRPr b="1" sz="4000">
              <a:solidFill>
                <a:schemeClr val="dk2"/>
              </a:solidFill>
            </a:endParaRPr>
          </a:p>
          <a:p>
            <a:pPr indent="0" lvl="0" marL="0" rtl="0" algn="l">
              <a:spcBef>
                <a:spcPts val="1000"/>
              </a:spcBef>
              <a:spcAft>
                <a:spcPts val="0"/>
              </a:spcAft>
              <a:buNone/>
            </a:pPr>
            <a:r>
              <a:t/>
            </a:r>
            <a:endParaRPr b="1" sz="4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30"/>
          <p:cNvSpPr/>
          <p:nvPr/>
        </p:nvSpPr>
        <p:spPr>
          <a:xfrm>
            <a:off x="4657725" y="1562100"/>
            <a:ext cx="3886200" cy="1305000"/>
          </a:xfrm>
          <a:prstGeom prst="rect">
            <a:avLst/>
          </a:prstGeom>
          <a:solidFill>
            <a:srgbClr val="F2FA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30"/>
          <p:cNvSpPr/>
          <p:nvPr/>
        </p:nvSpPr>
        <p:spPr>
          <a:xfrm>
            <a:off x="4657725" y="3047778"/>
            <a:ext cx="3886200" cy="1305000"/>
          </a:xfrm>
          <a:prstGeom prst="rect">
            <a:avLst/>
          </a:prstGeom>
          <a:solidFill>
            <a:srgbClr val="F2FA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71" name="Google Shape;171;p30"/>
          <p:cNvPicPr preferRelativeResize="0"/>
          <p:nvPr/>
        </p:nvPicPr>
        <p:blipFill rotWithShape="1">
          <a:blip r:embed="rId4">
            <a:alphaModFix/>
          </a:blip>
          <a:srcRect b="0" l="0" r="0" t="0"/>
          <a:stretch/>
        </p:blipFill>
        <p:spPr>
          <a:xfrm>
            <a:off x="4873953" y="1738090"/>
            <a:ext cx="876300" cy="876300"/>
          </a:xfrm>
          <a:prstGeom prst="rect">
            <a:avLst/>
          </a:prstGeom>
          <a:noFill/>
          <a:ln>
            <a:noFill/>
          </a:ln>
        </p:spPr>
      </p:pic>
      <p:sp>
        <p:nvSpPr>
          <p:cNvPr id="172" name="Google Shape;172;p30"/>
          <p:cNvSpPr/>
          <p:nvPr/>
        </p:nvSpPr>
        <p:spPr>
          <a:xfrm>
            <a:off x="600075" y="1523778"/>
            <a:ext cx="3886200" cy="1305000"/>
          </a:xfrm>
          <a:prstGeom prst="rect">
            <a:avLst/>
          </a:prstGeom>
          <a:solidFill>
            <a:srgbClr val="F2FA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73" name="Google Shape;173;p30"/>
          <p:cNvPicPr preferRelativeResize="0"/>
          <p:nvPr/>
        </p:nvPicPr>
        <p:blipFill rotWithShape="1">
          <a:blip r:embed="rId5">
            <a:alphaModFix/>
          </a:blip>
          <a:srcRect b="0" l="0" r="0" t="0"/>
          <a:stretch/>
        </p:blipFill>
        <p:spPr>
          <a:xfrm>
            <a:off x="816303" y="1738090"/>
            <a:ext cx="876300" cy="876300"/>
          </a:xfrm>
          <a:prstGeom prst="rect">
            <a:avLst/>
          </a:prstGeom>
          <a:noFill/>
          <a:ln>
            <a:noFill/>
          </a:ln>
        </p:spPr>
      </p:pic>
      <p:sp>
        <p:nvSpPr>
          <p:cNvPr id="174" name="Google Shape;174;p30"/>
          <p:cNvSpPr/>
          <p:nvPr/>
        </p:nvSpPr>
        <p:spPr>
          <a:xfrm>
            <a:off x="600075" y="3047778"/>
            <a:ext cx="3886200" cy="1305000"/>
          </a:xfrm>
          <a:prstGeom prst="rect">
            <a:avLst/>
          </a:prstGeom>
          <a:solidFill>
            <a:srgbClr val="F2FA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75" name="Google Shape;175;p30"/>
          <p:cNvPicPr preferRelativeResize="0"/>
          <p:nvPr/>
        </p:nvPicPr>
        <p:blipFill rotWithShape="1">
          <a:blip r:embed="rId6">
            <a:alphaModFix/>
          </a:blip>
          <a:srcRect b="0" l="0" r="0" t="0"/>
          <a:stretch/>
        </p:blipFill>
        <p:spPr>
          <a:xfrm>
            <a:off x="816303" y="3262090"/>
            <a:ext cx="876300" cy="876300"/>
          </a:xfrm>
          <a:prstGeom prst="rect">
            <a:avLst/>
          </a:prstGeom>
          <a:noFill/>
          <a:ln>
            <a:noFill/>
          </a:ln>
        </p:spPr>
      </p:pic>
      <p:pic>
        <p:nvPicPr>
          <p:cNvPr id="176" name="Google Shape;176;p30"/>
          <p:cNvPicPr preferRelativeResize="0"/>
          <p:nvPr/>
        </p:nvPicPr>
        <p:blipFill rotWithShape="1">
          <a:blip r:embed="rId7">
            <a:alphaModFix/>
          </a:blip>
          <a:srcRect b="0" l="0" r="0" t="0"/>
          <a:stretch/>
        </p:blipFill>
        <p:spPr>
          <a:xfrm>
            <a:off x="4873953" y="3262090"/>
            <a:ext cx="876300" cy="876300"/>
          </a:xfrm>
          <a:prstGeom prst="rect">
            <a:avLst/>
          </a:prstGeom>
          <a:noFill/>
          <a:ln>
            <a:noFill/>
          </a:ln>
        </p:spPr>
      </p:pic>
      <p:grpSp>
        <p:nvGrpSpPr>
          <p:cNvPr id="177" name="Google Shape;177;p30"/>
          <p:cNvGrpSpPr/>
          <p:nvPr/>
        </p:nvGrpSpPr>
        <p:grpSpPr>
          <a:xfrm>
            <a:off x="1880321" y="1629090"/>
            <a:ext cx="2389725" cy="1058621"/>
            <a:chOff x="0" y="-95250"/>
            <a:chExt cx="6372600" cy="2822990"/>
          </a:xfrm>
        </p:grpSpPr>
        <p:sp>
          <p:nvSpPr>
            <p:cNvPr id="178" name="Google Shape;178;p30"/>
            <p:cNvSpPr txBox="1"/>
            <p:nvPr/>
          </p:nvSpPr>
          <p:spPr>
            <a:xfrm>
              <a:off x="0" y="-95250"/>
              <a:ext cx="6297600" cy="1019100"/>
            </a:xfrm>
            <a:prstGeom prst="rect">
              <a:avLst/>
            </a:prstGeom>
            <a:noFill/>
            <a:ln>
              <a:noFill/>
            </a:ln>
          </p:spPr>
          <p:txBody>
            <a:bodyPr anchorCtr="0" anchor="t" bIns="0" lIns="0" spcFirstLastPara="1" rIns="0" wrap="square" tIns="0">
              <a:noAutofit/>
            </a:bodyPr>
            <a:lstStyle/>
            <a:p>
              <a:pPr indent="0" lvl="0" marL="0" marR="0" rtl="0" algn="l">
                <a:lnSpc>
                  <a:spcPct val="139978"/>
                </a:lnSpc>
                <a:spcBef>
                  <a:spcPts val="0"/>
                </a:spcBef>
                <a:spcAft>
                  <a:spcPts val="0"/>
                </a:spcAft>
                <a:buNone/>
              </a:pPr>
              <a:r>
                <a:rPr b="1" lang="es-419" sz="2300">
                  <a:solidFill>
                    <a:srgbClr val="244357"/>
                  </a:solidFill>
                  <a:latin typeface="Roboto Condensed"/>
                  <a:ea typeface="Roboto Condensed"/>
                  <a:cs typeface="Roboto Condensed"/>
                  <a:sym typeface="Roboto Condensed"/>
                </a:rPr>
                <a:t>Bordes</a:t>
              </a:r>
              <a:endParaRPr sz="700"/>
            </a:p>
          </p:txBody>
        </p:sp>
        <p:sp>
          <p:nvSpPr>
            <p:cNvPr id="179" name="Google Shape;179;p30"/>
            <p:cNvSpPr txBox="1"/>
            <p:nvPr/>
          </p:nvSpPr>
          <p:spPr>
            <a:xfrm>
              <a:off x="0" y="1167440"/>
              <a:ext cx="6372600" cy="15603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1000"/>
                </a:spcAft>
                <a:buNone/>
              </a:pPr>
              <a:r>
                <a:rPr lang="es-419" sz="1200">
                  <a:solidFill>
                    <a:schemeClr val="dk2"/>
                  </a:solidFill>
                </a:rPr>
                <a:t>Mirar la máxima cantidad de detalles del usuario, con lo que se podrá comprar después</a:t>
              </a:r>
              <a:endParaRPr sz="700">
                <a:solidFill>
                  <a:schemeClr val="dk2"/>
                </a:solidFill>
              </a:endParaRPr>
            </a:p>
          </p:txBody>
        </p:sp>
      </p:grpSp>
      <p:grpSp>
        <p:nvGrpSpPr>
          <p:cNvPr id="180" name="Google Shape;180;p30"/>
          <p:cNvGrpSpPr/>
          <p:nvPr/>
        </p:nvGrpSpPr>
        <p:grpSpPr>
          <a:xfrm>
            <a:off x="1880321" y="3229290"/>
            <a:ext cx="2389725" cy="982421"/>
            <a:chOff x="0" y="107950"/>
            <a:chExt cx="6372600" cy="2619790"/>
          </a:xfrm>
        </p:grpSpPr>
        <p:sp>
          <p:nvSpPr>
            <p:cNvPr id="181" name="Google Shape;181;p30"/>
            <p:cNvSpPr txBox="1"/>
            <p:nvPr/>
          </p:nvSpPr>
          <p:spPr>
            <a:xfrm>
              <a:off x="0" y="107950"/>
              <a:ext cx="6297600" cy="1019100"/>
            </a:xfrm>
            <a:prstGeom prst="rect">
              <a:avLst/>
            </a:prstGeom>
            <a:noFill/>
            <a:ln>
              <a:noFill/>
            </a:ln>
          </p:spPr>
          <p:txBody>
            <a:bodyPr anchorCtr="0" anchor="t" bIns="0" lIns="0" spcFirstLastPara="1" rIns="0" wrap="square" tIns="0">
              <a:noAutofit/>
            </a:bodyPr>
            <a:lstStyle/>
            <a:p>
              <a:pPr indent="0" lvl="0" marL="0" marR="0" rtl="0" algn="l">
                <a:lnSpc>
                  <a:spcPct val="139978"/>
                </a:lnSpc>
                <a:spcBef>
                  <a:spcPts val="0"/>
                </a:spcBef>
                <a:spcAft>
                  <a:spcPts val="0"/>
                </a:spcAft>
                <a:buNone/>
              </a:pPr>
              <a:r>
                <a:rPr b="1" lang="es-419" sz="2300">
                  <a:solidFill>
                    <a:srgbClr val="244357"/>
                  </a:solidFill>
                  <a:latin typeface="Roboto Condensed"/>
                  <a:ea typeface="Roboto Condensed"/>
                  <a:cs typeface="Roboto Condensed"/>
                  <a:sym typeface="Roboto Condensed"/>
                </a:rPr>
                <a:t>Binarización</a:t>
              </a:r>
              <a:endParaRPr sz="700"/>
            </a:p>
          </p:txBody>
        </p:sp>
        <p:sp>
          <p:nvSpPr>
            <p:cNvPr id="182" name="Google Shape;182;p30"/>
            <p:cNvSpPr txBox="1"/>
            <p:nvPr/>
          </p:nvSpPr>
          <p:spPr>
            <a:xfrm>
              <a:off x="0" y="1167440"/>
              <a:ext cx="6372600" cy="15603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1000"/>
                </a:spcBef>
                <a:spcAft>
                  <a:spcPts val="1000"/>
                </a:spcAft>
                <a:buNone/>
              </a:pPr>
              <a:r>
                <a:rPr lang="es-419" sz="1200">
                  <a:solidFill>
                    <a:schemeClr val="dk2"/>
                  </a:solidFill>
                </a:rPr>
                <a:t>Reducción de una imagen a colores blanco y negro.</a:t>
              </a:r>
              <a:endParaRPr sz="700">
                <a:solidFill>
                  <a:schemeClr val="dk2"/>
                </a:solidFill>
              </a:endParaRPr>
            </a:p>
          </p:txBody>
        </p:sp>
      </p:grpSp>
      <p:grpSp>
        <p:nvGrpSpPr>
          <p:cNvPr id="183" name="Google Shape;183;p30"/>
          <p:cNvGrpSpPr/>
          <p:nvPr/>
        </p:nvGrpSpPr>
        <p:grpSpPr>
          <a:xfrm>
            <a:off x="5937971" y="1629090"/>
            <a:ext cx="2389725" cy="1058621"/>
            <a:chOff x="0" y="-95250"/>
            <a:chExt cx="6372600" cy="2822990"/>
          </a:xfrm>
        </p:grpSpPr>
        <p:sp>
          <p:nvSpPr>
            <p:cNvPr id="184" name="Google Shape;184;p30"/>
            <p:cNvSpPr txBox="1"/>
            <p:nvPr/>
          </p:nvSpPr>
          <p:spPr>
            <a:xfrm>
              <a:off x="0" y="-95250"/>
              <a:ext cx="6297600" cy="1019100"/>
            </a:xfrm>
            <a:prstGeom prst="rect">
              <a:avLst/>
            </a:prstGeom>
            <a:noFill/>
            <a:ln>
              <a:noFill/>
            </a:ln>
          </p:spPr>
          <p:txBody>
            <a:bodyPr anchorCtr="0" anchor="t" bIns="0" lIns="0" spcFirstLastPara="1" rIns="0" wrap="square" tIns="0">
              <a:noAutofit/>
            </a:bodyPr>
            <a:lstStyle/>
            <a:p>
              <a:pPr indent="0" lvl="0" marL="0" marR="0" rtl="0" algn="l">
                <a:lnSpc>
                  <a:spcPct val="139978"/>
                </a:lnSpc>
                <a:spcBef>
                  <a:spcPts val="0"/>
                </a:spcBef>
                <a:spcAft>
                  <a:spcPts val="0"/>
                </a:spcAft>
                <a:buNone/>
              </a:pPr>
              <a:r>
                <a:rPr b="1" lang="es-419" sz="2300">
                  <a:solidFill>
                    <a:srgbClr val="244357"/>
                  </a:solidFill>
                  <a:latin typeface="Roboto Condensed"/>
                  <a:ea typeface="Roboto Condensed"/>
                  <a:cs typeface="Roboto Condensed"/>
                  <a:sym typeface="Roboto Condensed"/>
                </a:rPr>
                <a:t>Apertura/Cierre</a:t>
              </a:r>
              <a:endParaRPr sz="700"/>
            </a:p>
          </p:txBody>
        </p:sp>
        <p:sp>
          <p:nvSpPr>
            <p:cNvPr id="185" name="Google Shape;185;p30"/>
            <p:cNvSpPr txBox="1"/>
            <p:nvPr/>
          </p:nvSpPr>
          <p:spPr>
            <a:xfrm>
              <a:off x="0" y="1167440"/>
              <a:ext cx="6372600" cy="15603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1000"/>
                </a:spcAft>
                <a:buNone/>
              </a:pPr>
              <a:r>
                <a:rPr lang="es-419" sz="1200">
                  <a:solidFill>
                    <a:schemeClr val="dk2"/>
                  </a:solidFill>
                </a:rPr>
                <a:t>Apreciar mejor los bordes. Y disminuir el ruido que pueda existir en una imagen. </a:t>
              </a:r>
              <a:endParaRPr sz="700">
                <a:solidFill>
                  <a:schemeClr val="dk2"/>
                </a:solidFill>
              </a:endParaRPr>
            </a:p>
          </p:txBody>
        </p:sp>
      </p:grpSp>
      <p:grpSp>
        <p:nvGrpSpPr>
          <p:cNvPr id="186" name="Google Shape;186;p30"/>
          <p:cNvGrpSpPr/>
          <p:nvPr/>
        </p:nvGrpSpPr>
        <p:grpSpPr>
          <a:xfrm>
            <a:off x="5937971" y="3441777"/>
            <a:ext cx="2389725" cy="769934"/>
            <a:chOff x="0" y="674582"/>
            <a:chExt cx="6372600" cy="2053158"/>
          </a:xfrm>
        </p:grpSpPr>
        <p:sp>
          <p:nvSpPr>
            <p:cNvPr id="187" name="Google Shape;187;p30"/>
            <p:cNvSpPr txBox="1"/>
            <p:nvPr/>
          </p:nvSpPr>
          <p:spPr>
            <a:xfrm>
              <a:off x="9" y="674582"/>
              <a:ext cx="6297600" cy="249300"/>
            </a:xfrm>
            <a:prstGeom prst="rect">
              <a:avLst/>
            </a:prstGeom>
            <a:noFill/>
            <a:ln>
              <a:noFill/>
            </a:ln>
          </p:spPr>
          <p:txBody>
            <a:bodyPr anchorCtr="0" anchor="t" bIns="0" lIns="0" spcFirstLastPara="1" rIns="0" wrap="square" tIns="0">
              <a:noAutofit/>
            </a:bodyPr>
            <a:lstStyle/>
            <a:p>
              <a:pPr indent="0" lvl="0" marL="0" marR="0" rtl="0" algn="l">
                <a:lnSpc>
                  <a:spcPct val="139978"/>
                </a:lnSpc>
                <a:spcBef>
                  <a:spcPts val="0"/>
                </a:spcBef>
                <a:spcAft>
                  <a:spcPts val="0"/>
                </a:spcAft>
                <a:buNone/>
              </a:pPr>
              <a:r>
                <a:rPr b="1" lang="es-419" sz="2300">
                  <a:solidFill>
                    <a:srgbClr val="244357"/>
                  </a:solidFill>
                  <a:latin typeface="Roboto Condensed"/>
                  <a:ea typeface="Roboto Condensed"/>
                  <a:cs typeface="Roboto Condensed"/>
                  <a:sym typeface="Roboto Condensed"/>
                </a:rPr>
                <a:t>Número</a:t>
              </a:r>
              <a:r>
                <a:rPr b="1" lang="es-419" sz="2300">
                  <a:solidFill>
                    <a:srgbClr val="244357"/>
                  </a:solidFill>
                  <a:latin typeface="Roboto Condensed"/>
                  <a:ea typeface="Roboto Condensed"/>
                  <a:cs typeface="Roboto Condensed"/>
                  <a:sym typeface="Roboto Condensed"/>
                </a:rPr>
                <a:t> de forma</a:t>
              </a:r>
              <a:endParaRPr sz="700"/>
            </a:p>
          </p:txBody>
        </p:sp>
        <p:sp>
          <p:nvSpPr>
            <p:cNvPr id="188" name="Google Shape;188;p30"/>
            <p:cNvSpPr txBox="1"/>
            <p:nvPr/>
          </p:nvSpPr>
          <p:spPr>
            <a:xfrm>
              <a:off x="0" y="1167440"/>
              <a:ext cx="6372600" cy="15603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sz="700"/>
            </a:p>
          </p:txBody>
        </p:sp>
      </p:grpSp>
      <p:grpSp>
        <p:nvGrpSpPr>
          <p:cNvPr id="189" name="Google Shape;189;p30"/>
          <p:cNvGrpSpPr/>
          <p:nvPr/>
        </p:nvGrpSpPr>
        <p:grpSpPr>
          <a:xfrm>
            <a:off x="-104775" y="-95250"/>
            <a:ext cx="9382163" cy="1304888"/>
            <a:chOff x="0" y="0"/>
            <a:chExt cx="25019100" cy="3479700"/>
          </a:xfrm>
        </p:grpSpPr>
        <p:sp>
          <p:nvSpPr>
            <p:cNvPr id="190" name="Google Shape;190;p30"/>
            <p:cNvSpPr/>
            <p:nvPr/>
          </p:nvSpPr>
          <p:spPr>
            <a:xfrm>
              <a:off x="0" y="0"/>
              <a:ext cx="25019100" cy="3479700"/>
            </a:xfrm>
            <a:prstGeom prst="rect">
              <a:avLst/>
            </a:prstGeom>
            <a:solidFill>
              <a:srgbClr val="43C3D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1" name="Google Shape;191;p30"/>
            <p:cNvSpPr txBox="1"/>
            <p:nvPr/>
          </p:nvSpPr>
          <p:spPr>
            <a:xfrm>
              <a:off x="5321564" y="1219692"/>
              <a:ext cx="14376000" cy="10404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1" lang="es-419" sz="4000">
                  <a:solidFill>
                    <a:srgbClr val="F2FAFF"/>
                  </a:solidFill>
                </a:rPr>
                <a:t>Métodos</a:t>
              </a:r>
              <a:r>
                <a:rPr b="1" lang="es-419" sz="4000">
                  <a:solidFill>
                    <a:srgbClr val="F2FAFF"/>
                  </a:solidFill>
                </a:rPr>
                <a:t> pensados</a:t>
              </a:r>
              <a:endParaRPr b="1" sz="4000"/>
            </a:p>
          </p:txBody>
        </p:sp>
      </p:grpSp>
      <p:sp>
        <p:nvSpPr>
          <p:cNvPr id="192" name="Google Shape;192;p30"/>
          <p:cNvSpPr txBox="1"/>
          <p:nvPr/>
        </p:nvSpPr>
        <p:spPr>
          <a:xfrm>
            <a:off x="4250205" y="4812066"/>
            <a:ext cx="4691400" cy="138000"/>
          </a:xfrm>
          <a:prstGeom prst="rect">
            <a:avLst/>
          </a:prstGeom>
          <a:noFill/>
          <a:ln>
            <a:noFill/>
          </a:ln>
        </p:spPr>
        <p:txBody>
          <a:bodyPr anchorCtr="0" anchor="t" bIns="0" lIns="0" spcFirstLastPara="1" rIns="0" wrap="square" tIns="0">
            <a:noAutofit/>
          </a:bodyPr>
          <a:lstStyle/>
          <a:p>
            <a:pPr indent="0" lvl="0" marL="0" marR="0" rtl="0" algn="r">
              <a:lnSpc>
                <a:spcPct val="145000"/>
              </a:lnSpc>
              <a:spcBef>
                <a:spcPts val="0"/>
              </a:spcBef>
              <a:spcAft>
                <a:spcPts val="0"/>
              </a:spcAft>
              <a:buNone/>
            </a:pPr>
            <a:r>
              <a:rPr b="0" i="0" lang="es-419" sz="800" u="none" cap="none" strike="noStrike">
                <a:solidFill>
                  <a:srgbClr val="244357"/>
                </a:solidFill>
                <a:latin typeface="Roboto"/>
                <a:ea typeface="Roboto"/>
                <a:cs typeface="Roboto"/>
                <a:sym typeface="Roboto"/>
              </a:rPr>
              <a:t>Pixelast | Design and Tech</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1"/>
          <p:cNvSpPr/>
          <p:nvPr/>
        </p:nvSpPr>
        <p:spPr>
          <a:xfrm>
            <a:off x="-137976" y="-262807"/>
            <a:ext cx="9419952" cy="1439795"/>
          </a:xfrm>
          <a:prstGeom prst="rect">
            <a:avLst/>
          </a:prstGeom>
          <a:solidFill>
            <a:srgbClr val="43C3DD">
              <a:alpha val="8431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98" name="Google Shape;198;p31"/>
          <p:cNvGrpSpPr/>
          <p:nvPr/>
        </p:nvGrpSpPr>
        <p:grpSpPr>
          <a:xfrm>
            <a:off x="514350" y="1560482"/>
            <a:ext cx="4730177" cy="1830336"/>
            <a:chOff x="0" y="-28575"/>
            <a:chExt cx="12613805" cy="4880896"/>
          </a:xfrm>
        </p:grpSpPr>
        <p:sp>
          <p:nvSpPr>
            <p:cNvPr id="199" name="Google Shape;199;p31"/>
            <p:cNvSpPr txBox="1"/>
            <p:nvPr/>
          </p:nvSpPr>
          <p:spPr>
            <a:xfrm>
              <a:off x="0" y="-28575"/>
              <a:ext cx="9270031" cy="113770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4000">
                  <a:solidFill>
                    <a:srgbClr val="244357"/>
                  </a:solidFill>
                  <a:latin typeface="Roboto Condensed"/>
                  <a:ea typeface="Roboto Condensed"/>
                  <a:cs typeface="Roboto Condensed"/>
                  <a:sym typeface="Roboto Condensed"/>
                </a:rPr>
                <a:t>PROCESO</a:t>
              </a:r>
              <a:endParaRPr sz="4000"/>
            </a:p>
          </p:txBody>
        </p:sp>
        <p:sp>
          <p:nvSpPr>
            <p:cNvPr id="200" name="Google Shape;200;p31"/>
            <p:cNvSpPr txBox="1"/>
            <p:nvPr/>
          </p:nvSpPr>
          <p:spPr>
            <a:xfrm>
              <a:off x="0" y="1205663"/>
              <a:ext cx="10746759" cy="1037167"/>
            </a:xfrm>
            <a:prstGeom prst="rect">
              <a:avLst/>
            </a:prstGeom>
            <a:noFill/>
            <a:ln>
              <a:noFill/>
            </a:ln>
          </p:spPr>
          <p:txBody>
            <a:bodyPr anchorCtr="0" anchor="t" bIns="0" lIns="0" spcFirstLastPara="1" rIns="0" wrap="square" tIns="0">
              <a:noAutofit/>
            </a:bodyPr>
            <a:lstStyle/>
            <a:p>
              <a:pPr indent="0" lvl="0" marL="0" marR="0" rtl="0" algn="l">
                <a:lnSpc>
                  <a:spcPct val="145000"/>
                </a:lnSpc>
                <a:spcBef>
                  <a:spcPts val="0"/>
                </a:spcBef>
                <a:spcAft>
                  <a:spcPts val="0"/>
                </a:spcAft>
                <a:buNone/>
              </a:pPr>
              <a:r>
                <a:t/>
              </a:r>
              <a:endParaRPr sz="700"/>
            </a:p>
          </p:txBody>
        </p:sp>
        <p:sp>
          <p:nvSpPr>
            <p:cNvPr id="201" name="Google Shape;201;p31"/>
            <p:cNvSpPr txBox="1"/>
            <p:nvPr/>
          </p:nvSpPr>
          <p:spPr>
            <a:xfrm>
              <a:off x="0" y="2679563"/>
              <a:ext cx="12613805" cy="2172758"/>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1000"/>
                </a:spcAft>
                <a:buClr>
                  <a:schemeClr val="dk1"/>
                </a:buClr>
                <a:buSzPts val="1100"/>
                <a:buFont typeface="Arial"/>
                <a:buNone/>
              </a:pPr>
              <a:r>
                <a:rPr lang="es-419" sz="2500">
                  <a:solidFill>
                    <a:schemeClr val="dk1"/>
                  </a:solidFill>
                </a:rPr>
                <a:t>Se probaron dos métodos distintos, con el fin de obtener tener diferentes comparaciones para mejorar el resultado.</a:t>
              </a:r>
              <a:endParaRPr sz="2500"/>
            </a:p>
          </p:txBody>
        </p:sp>
      </p:grpSp>
      <p:pic>
        <p:nvPicPr>
          <p:cNvPr id="202" name="Google Shape;202;p31"/>
          <p:cNvPicPr preferRelativeResize="0"/>
          <p:nvPr/>
        </p:nvPicPr>
        <p:blipFill>
          <a:blip r:embed="rId4">
            <a:alphaModFix/>
          </a:blip>
          <a:stretch>
            <a:fillRect/>
          </a:stretch>
        </p:blipFill>
        <p:spPr>
          <a:xfrm>
            <a:off x="5456625" y="1953113"/>
            <a:ext cx="2914650" cy="2200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6" name="Shape 206"/>
        <p:cNvGrpSpPr/>
        <p:nvPr/>
      </p:nvGrpSpPr>
      <p:grpSpPr>
        <a:xfrm>
          <a:off x="0" y="0"/>
          <a:ext cx="0" cy="0"/>
          <a:chOff x="0" y="0"/>
          <a:chExt cx="0" cy="0"/>
        </a:xfrm>
      </p:grpSpPr>
      <p:grpSp>
        <p:nvGrpSpPr>
          <p:cNvPr id="207" name="Google Shape;207;p32"/>
          <p:cNvGrpSpPr/>
          <p:nvPr/>
        </p:nvGrpSpPr>
        <p:grpSpPr>
          <a:xfrm>
            <a:off x="514350" y="240753"/>
            <a:ext cx="3480863" cy="3786457"/>
            <a:chOff x="0" y="-1377063"/>
            <a:chExt cx="9282300" cy="10097218"/>
          </a:xfrm>
        </p:grpSpPr>
        <p:sp>
          <p:nvSpPr>
            <p:cNvPr id="208" name="Google Shape;208;p32"/>
            <p:cNvSpPr txBox="1"/>
            <p:nvPr/>
          </p:nvSpPr>
          <p:spPr>
            <a:xfrm>
              <a:off x="0" y="-1377063"/>
              <a:ext cx="9282300" cy="137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4000">
                  <a:solidFill>
                    <a:srgbClr val="F2FAFF"/>
                  </a:solidFill>
                  <a:latin typeface="Roboto Condensed"/>
                  <a:ea typeface="Roboto Condensed"/>
                  <a:cs typeface="Roboto Condensed"/>
                  <a:sym typeface="Roboto Condensed"/>
                </a:rPr>
                <a:t>Método</a:t>
              </a:r>
              <a:r>
                <a:rPr b="1" lang="es-419" sz="4000">
                  <a:solidFill>
                    <a:srgbClr val="F2FAFF"/>
                  </a:solidFill>
                  <a:latin typeface="Roboto Condensed"/>
                  <a:ea typeface="Roboto Condensed"/>
                  <a:cs typeface="Roboto Condensed"/>
                  <a:sym typeface="Roboto Condensed"/>
                </a:rPr>
                <a:t> 1</a:t>
              </a:r>
              <a:endParaRPr sz="4000"/>
            </a:p>
          </p:txBody>
        </p:sp>
        <p:sp>
          <p:nvSpPr>
            <p:cNvPr id="209" name="Google Shape;209;p32"/>
            <p:cNvSpPr txBox="1"/>
            <p:nvPr/>
          </p:nvSpPr>
          <p:spPr>
            <a:xfrm>
              <a:off x="0" y="1830861"/>
              <a:ext cx="9282300" cy="2163300"/>
            </a:xfrm>
            <a:prstGeom prst="rect">
              <a:avLst/>
            </a:prstGeom>
            <a:noFill/>
            <a:ln>
              <a:noFill/>
            </a:ln>
          </p:spPr>
          <p:txBody>
            <a:bodyPr anchorCtr="0" anchor="t" bIns="0" lIns="0" spcFirstLastPara="1" rIns="0" wrap="square" tIns="0">
              <a:noAutofit/>
            </a:bodyPr>
            <a:lstStyle/>
            <a:p>
              <a:pPr indent="0" lvl="0" marL="0" marR="0" rtl="0" algn="l">
                <a:lnSpc>
                  <a:spcPct val="145000"/>
                </a:lnSpc>
                <a:spcBef>
                  <a:spcPts val="0"/>
                </a:spcBef>
                <a:spcAft>
                  <a:spcPts val="0"/>
                </a:spcAft>
                <a:buNone/>
              </a:pPr>
              <a:r>
                <a:rPr b="1" lang="es-419" sz="3000">
                  <a:solidFill>
                    <a:srgbClr val="F2FAFF"/>
                  </a:solidFill>
                  <a:latin typeface="Roboto Condensed"/>
                  <a:ea typeface="Roboto Condensed"/>
                  <a:cs typeface="Roboto Condensed"/>
                  <a:sym typeface="Roboto Condensed"/>
                </a:rPr>
                <a:t>Carga de imagen</a:t>
              </a:r>
              <a:endParaRPr sz="3000"/>
            </a:p>
          </p:txBody>
        </p:sp>
        <p:sp>
          <p:nvSpPr>
            <p:cNvPr id="210" name="Google Shape;210;p32"/>
            <p:cNvSpPr txBox="1"/>
            <p:nvPr/>
          </p:nvSpPr>
          <p:spPr>
            <a:xfrm>
              <a:off x="0" y="3525655"/>
              <a:ext cx="9282300" cy="51945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1000"/>
                </a:spcAft>
                <a:buClr>
                  <a:schemeClr val="dk1"/>
                </a:buClr>
                <a:buSzPts val="1100"/>
                <a:buFont typeface="Arial"/>
                <a:buNone/>
              </a:pPr>
              <a:r>
                <a:rPr lang="es-419" sz="2500">
                  <a:solidFill>
                    <a:srgbClr val="FFFFFF"/>
                  </a:solidFill>
                </a:rPr>
                <a:t>Se utilizan fotos tomadas desde antes teniendo en cuenta las restricciones.</a:t>
              </a:r>
              <a:endParaRPr sz="2500">
                <a:solidFill>
                  <a:srgbClr val="FFFFFF"/>
                </a:solidFill>
              </a:endParaRPr>
            </a:p>
          </p:txBody>
        </p:sp>
      </p:grpSp>
      <p:grpSp>
        <p:nvGrpSpPr>
          <p:cNvPr id="211" name="Google Shape;211;p32"/>
          <p:cNvGrpSpPr/>
          <p:nvPr/>
        </p:nvGrpSpPr>
        <p:grpSpPr>
          <a:xfrm>
            <a:off x="4694796" y="256936"/>
            <a:ext cx="3731485" cy="2507285"/>
            <a:chOff x="0" y="2034061"/>
            <a:chExt cx="9282300" cy="6686094"/>
          </a:xfrm>
        </p:grpSpPr>
        <p:sp>
          <p:nvSpPr>
            <p:cNvPr id="212" name="Google Shape;212;p32"/>
            <p:cNvSpPr txBox="1"/>
            <p:nvPr/>
          </p:nvSpPr>
          <p:spPr>
            <a:xfrm>
              <a:off x="0" y="2034061"/>
              <a:ext cx="9282300" cy="2163300"/>
            </a:xfrm>
            <a:prstGeom prst="rect">
              <a:avLst/>
            </a:prstGeom>
            <a:noFill/>
            <a:ln>
              <a:noFill/>
            </a:ln>
          </p:spPr>
          <p:txBody>
            <a:bodyPr anchorCtr="0" anchor="t" bIns="0" lIns="0" spcFirstLastPara="1" rIns="0" wrap="square" tIns="0">
              <a:noAutofit/>
            </a:bodyPr>
            <a:lstStyle/>
            <a:p>
              <a:pPr indent="0" lvl="0" marL="0" marR="0" rtl="0" algn="l">
                <a:lnSpc>
                  <a:spcPct val="145000"/>
                </a:lnSpc>
                <a:spcBef>
                  <a:spcPts val="0"/>
                </a:spcBef>
                <a:spcAft>
                  <a:spcPts val="0"/>
                </a:spcAft>
                <a:buNone/>
              </a:pPr>
              <a:r>
                <a:rPr b="1" lang="es-419" sz="3000">
                  <a:solidFill>
                    <a:srgbClr val="F2FAFF"/>
                  </a:solidFill>
                  <a:latin typeface="Roboto Condensed"/>
                  <a:ea typeface="Roboto Condensed"/>
                  <a:cs typeface="Roboto Condensed"/>
                  <a:sym typeface="Roboto Condensed"/>
                </a:rPr>
                <a:t>Suavizado</a:t>
              </a:r>
              <a:endParaRPr sz="3000"/>
            </a:p>
          </p:txBody>
        </p:sp>
        <p:sp>
          <p:nvSpPr>
            <p:cNvPr id="213" name="Google Shape;213;p32"/>
            <p:cNvSpPr txBox="1"/>
            <p:nvPr/>
          </p:nvSpPr>
          <p:spPr>
            <a:xfrm>
              <a:off x="0" y="3525655"/>
              <a:ext cx="9282300" cy="51945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1000"/>
                </a:spcAft>
                <a:buSzPts val="1100"/>
                <a:buNone/>
              </a:pPr>
              <a:r>
                <a:rPr lang="es-419" sz="2500">
                  <a:solidFill>
                    <a:srgbClr val="FFFFFF"/>
                  </a:solidFill>
                </a:rPr>
                <a:t>Con el fin de reducir la presencia de ruido en la imagen</a:t>
              </a:r>
              <a:endParaRPr sz="2500">
                <a:solidFill>
                  <a:srgbClr val="FFFFFF"/>
                </a:solidFill>
              </a:endParaRPr>
            </a:p>
          </p:txBody>
        </p:sp>
      </p:grpSp>
      <p:pic>
        <p:nvPicPr>
          <p:cNvPr id="214" name="Google Shape;214;p32"/>
          <p:cNvPicPr preferRelativeResize="0"/>
          <p:nvPr/>
        </p:nvPicPr>
        <p:blipFill>
          <a:blip r:embed="rId4">
            <a:alphaModFix/>
          </a:blip>
          <a:stretch>
            <a:fillRect/>
          </a:stretch>
        </p:blipFill>
        <p:spPr>
          <a:xfrm>
            <a:off x="6313650" y="2168900"/>
            <a:ext cx="2211425" cy="2894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8" name="Shape 218"/>
        <p:cNvGrpSpPr/>
        <p:nvPr/>
      </p:nvGrpSpPr>
      <p:grpSpPr>
        <a:xfrm>
          <a:off x="0" y="0"/>
          <a:ext cx="0" cy="0"/>
          <a:chOff x="0" y="0"/>
          <a:chExt cx="0" cy="0"/>
        </a:xfrm>
      </p:grpSpPr>
      <p:grpSp>
        <p:nvGrpSpPr>
          <p:cNvPr id="219" name="Google Shape;219;p33"/>
          <p:cNvGrpSpPr/>
          <p:nvPr/>
        </p:nvGrpSpPr>
        <p:grpSpPr>
          <a:xfrm>
            <a:off x="514350" y="240753"/>
            <a:ext cx="3480863" cy="3786457"/>
            <a:chOff x="0" y="-1377063"/>
            <a:chExt cx="9282300" cy="10097218"/>
          </a:xfrm>
        </p:grpSpPr>
        <p:sp>
          <p:nvSpPr>
            <p:cNvPr id="220" name="Google Shape;220;p33"/>
            <p:cNvSpPr txBox="1"/>
            <p:nvPr/>
          </p:nvSpPr>
          <p:spPr>
            <a:xfrm>
              <a:off x="0" y="-1377063"/>
              <a:ext cx="9282300" cy="137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lang="es-419" sz="4000">
                  <a:solidFill>
                    <a:srgbClr val="F2FAFF"/>
                  </a:solidFill>
                  <a:latin typeface="Roboto Condensed"/>
                  <a:ea typeface="Roboto Condensed"/>
                  <a:cs typeface="Roboto Condensed"/>
                  <a:sym typeface="Roboto Condensed"/>
                </a:rPr>
                <a:t>Método 1</a:t>
              </a:r>
              <a:endParaRPr sz="4000"/>
            </a:p>
          </p:txBody>
        </p:sp>
        <p:sp>
          <p:nvSpPr>
            <p:cNvPr id="221" name="Google Shape;221;p33"/>
            <p:cNvSpPr txBox="1"/>
            <p:nvPr/>
          </p:nvSpPr>
          <p:spPr>
            <a:xfrm>
              <a:off x="0" y="1830861"/>
              <a:ext cx="9282300" cy="2163300"/>
            </a:xfrm>
            <a:prstGeom prst="rect">
              <a:avLst/>
            </a:prstGeom>
            <a:noFill/>
            <a:ln>
              <a:noFill/>
            </a:ln>
          </p:spPr>
          <p:txBody>
            <a:bodyPr anchorCtr="0" anchor="t" bIns="0" lIns="0" spcFirstLastPara="1" rIns="0" wrap="square" tIns="0">
              <a:noAutofit/>
            </a:bodyPr>
            <a:lstStyle/>
            <a:p>
              <a:pPr indent="0" lvl="0" marL="0" rtl="0" algn="l">
                <a:lnSpc>
                  <a:spcPct val="139978"/>
                </a:lnSpc>
                <a:spcBef>
                  <a:spcPts val="0"/>
                </a:spcBef>
                <a:spcAft>
                  <a:spcPts val="0"/>
                </a:spcAft>
                <a:buClr>
                  <a:schemeClr val="dk1"/>
                </a:buClr>
                <a:buFont typeface="Arial"/>
                <a:buNone/>
              </a:pPr>
              <a:r>
                <a:rPr b="1" lang="es-419" sz="3000">
                  <a:solidFill>
                    <a:srgbClr val="FFFFFF"/>
                  </a:solidFill>
                  <a:latin typeface="Roboto Condensed"/>
                  <a:ea typeface="Roboto Condensed"/>
                  <a:cs typeface="Roboto Condensed"/>
                  <a:sym typeface="Roboto Condensed"/>
                </a:rPr>
                <a:t>Binarización</a:t>
              </a:r>
              <a:endParaRPr sz="3000">
                <a:solidFill>
                  <a:srgbClr val="FFFFFF"/>
                </a:solidFill>
                <a:latin typeface="Roboto Condensed"/>
                <a:ea typeface="Roboto Condensed"/>
                <a:cs typeface="Roboto Condensed"/>
                <a:sym typeface="Roboto Condensed"/>
              </a:endParaRPr>
            </a:p>
            <a:p>
              <a:pPr indent="0" lvl="0" marL="0" marR="0" rtl="0" algn="l">
                <a:lnSpc>
                  <a:spcPct val="145000"/>
                </a:lnSpc>
                <a:spcBef>
                  <a:spcPts val="0"/>
                </a:spcBef>
                <a:spcAft>
                  <a:spcPts val="0"/>
                </a:spcAft>
                <a:buNone/>
              </a:pPr>
              <a:r>
                <a:t/>
              </a:r>
              <a:endParaRPr b="1" sz="3000">
                <a:solidFill>
                  <a:srgbClr val="F2FAFF"/>
                </a:solidFill>
                <a:latin typeface="Roboto Condensed"/>
                <a:ea typeface="Roboto Condensed"/>
                <a:cs typeface="Roboto Condensed"/>
                <a:sym typeface="Roboto Condensed"/>
              </a:endParaRPr>
            </a:p>
          </p:txBody>
        </p:sp>
        <p:sp>
          <p:nvSpPr>
            <p:cNvPr id="222" name="Google Shape;222;p33"/>
            <p:cNvSpPr txBox="1"/>
            <p:nvPr/>
          </p:nvSpPr>
          <p:spPr>
            <a:xfrm>
              <a:off x="0" y="3525655"/>
              <a:ext cx="9282300" cy="51945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1000"/>
                </a:spcAft>
                <a:buSzPts val="1100"/>
                <a:buNone/>
              </a:pPr>
              <a:r>
                <a:rPr lang="es-419" sz="2500">
                  <a:solidFill>
                    <a:srgbClr val="FFFFFF"/>
                  </a:solidFill>
                </a:rPr>
                <a:t>Reducción</a:t>
              </a:r>
              <a:r>
                <a:rPr lang="es-419" sz="2500">
                  <a:solidFill>
                    <a:srgbClr val="FFFFFF"/>
                  </a:solidFill>
                </a:rPr>
                <a:t> de detalles a dos valores (0 y 1)</a:t>
              </a:r>
              <a:endParaRPr sz="2500">
                <a:solidFill>
                  <a:srgbClr val="FFFFFF"/>
                </a:solidFill>
              </a:endParaRPr>
            </a:p>
          </p:txBody>
        </p:sp>
      </p:grpSp>
      <p:pic>
        <p:nvPicPr>
          <p:cNvPr id="223" name="Google Shape;223;p33"/>
          <p:cNvPicPr preferRelativeResize="0"/>
          <p:nvPr/>
        </p:nvPicPr>
        <p:blipFill>
          <a:blip r:embed="rId4">
            <a:alphaModFix/>
          </a:blip>
          <a:stretch>
            <a:fillRect/>
          </a:stretch>
        </p:blipFill>
        <p:spPr>
          <a:xfrm>
            <a:off x="4978525" y="270249"/>
            <a:ext cx="3480875" cy="4603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